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39"/>
  </p:notesMasterIdLst>
  <p:sldIdLst>
    <p:sldId id="298" r:id="rId2"/>
    <p:sldId id="307" r:id="rId3"/>
    <p:sldId id="309" r:id="rId4"/>
    <p:sldId id="323" r:id="rId5"/>
    <p:sldId id="310" r:id="rId6"/>
    <p:sldId id="311" r:id="rId7"/>
    <p:sldId id="312" r:id="rId8"/>
    <p:sldId id="313" r:id="rId9"/>
    <p:sldId id="324" r:id="rId10"/>
    <p:sldId id="314" r:id="rId11"/>
    <p:sldId id="315" r:id="rId12"/>
    <p:sldId id="316" r:id="rId13"/>
    <p:sldId id="317" r:id="rId14"/>
    <p:sldId id="319" r:id="rId15"/>
    <p:sldId id="320" r:id="rId16"/>
    <p:sldId id="325" r:id="rId17"/>
    <p:sldId id="326" r:id="rId18"/>
    <p:sldId id="321" r:id="rId19"/>
    <p:sldId id="328" r:id="rId20"/>
    <p:sldId id="335" r:id="rId21"/>
    <p:sldId id="337" r:id="rId22"/>
    <p:sldId id="327" r:id="rId23"/>
    <p:sldId id="334" r:id="rId24"/>
    <p:sldId id="330" r:id="rId25"/>
    <p:sldId id="331" r:id="rId26"/>
    <p:sldId id="333" r:id="rId27"/>
    <p:sldId id="332" r:id="rId28"/>
    <p:sldId id="329" r:id="rId29"/>
    <p:sldId id="338" r:id="rId30"/>
    <p:sldId id="339" r:id="rId31"/>
    <p:sldId id="340" r:id="rId32"/>
    <p:sldId id="342" r:id="rId33"/>
    <p:sldId id="343" r:id="rId34"/>
    <p:sldId id="344" r:id="rId35"/>
    <p:sldId id="347" r:id="rId36"/>
    <p:sldId id="346" r:id="rId37"/>
    <p:sldId id="345" r:id="rId38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174AD"/>
    <a:srgbClr val="FF6600"/>
    <a:srgbClr val="FF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139" autoAdjust="0"/>
  </p:normalViewPr>
  <p:slideViewPr>
    <p:cSldViewPr>
      <p:cViewPr varScale="1">
        <p:scale>
          <a:sx n="102" d="100"/>
          <a:sy n="102" d="100"/>
        </p:scale>
        <p:origin x="-2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F697C87-D886-4BAE-8182-F529A5840DA0}" type="datetimeFigureOut">
              <a:rPr lang="pt-BR"/>
              <a:pPr>
                <a:defRPr/>
              </a:pPr>
              <a:t>07/03/2014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 smtClean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77B2323-83EA-4729-8CFB-87B9F48BE99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C4C703-DD41-4E9F-B514-E043B72E10C6}" type="datetimeFigureOut">
              <a:rPr lang="pt-BR"/>
              <a:pPr>
                <a:defRPr/>
              </a:pPr>
              <a:t>07/03/2014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BA6369-418F-414A-9A82-AA58999D67A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48365B-477B-494A-95D1-4B36658D79A2}" type="datetimeFigureOut">
              <a:rPr lang="pt-BR"/>
              <a:pPr>
                <a:defRPr/>
              </a:pPr>
              <a:t>07/03/2014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8F0EC5-9958-4E40-B6F1-C6826EB4A74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C73E48-47D1-4382-910F-D2899B8A927B}" type="datetimeFigureOut">
              <a:rPr lang="pt-BR"/>
              <a:pPr>
                <a:defRPr/>
              </a:pPr>
              <a:t>07/03/2014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3FDAD7-41AC-4255-8265-ED2E254BD24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CC6E51-9652-4CA8-9D9E-A22AE547EE96}" type="datetimeFigureOut">
              <a:rPr lang="pt-BR"/>
              <a:pPr>
                <a:defRPr/>
              </a:pPr>
              <a:t>07/03/2014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A4F2F4-C210-47C5-BC5D-34912C95014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84A415-23A5-4C0B-A5D8-CF1E78306001}" type="datetimeFigureOut">
              <a:rPr lang="pt-BR"/>
              <a:pPr>
                <a:defRPr/>
              </a:pPr>
              <a:t>07/03/2014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6C52E7-37CF-45CD-B6F9-3FCA26AAAE3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8AFDCB-5D42-46C0-967C-EF37A1D75CB7}" type="datetimeFigureOut">
              <a:rPr lang="pt-BR"/>
              <a:pPr>
                <a:defRPr/>
              </a:pPr>
              <a:t>07/03/2014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004101-5D44-451A-88CE-4DBC5B78EEE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D0A038-5C73-490F-A0EB-73D14E5F86BD}" type="datetimeFigureOut">
              <a:rPr lang="pt-BR"/>
              <a:pPr>
                <a:defRPr/>
              </a:pPr>
              <a:t>07/03/2014</a:t>
            </a:fld>
            <a:endParaRPr 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D88AF7-BFF5-4A72-9D79-4725F6337BF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49D457-2B5B-4FEF-82FB-B9F8FE494BE6}" type="datetimeFigureOut">
              <a:rPr lang="pt-BR"/>
              <a:pPr>
                <a:defRPr/>
              </a:pPr>
              <a:t>07/03/2014</a:t>
            </a:fld>
            <a:endParaRPr 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45CE4-C329-453C-A9A5-DA90011529B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CCF89D-E1E0-43D3-8192-3C4627A36CEB}" type="datetimeFigureOut">
              <a:rPr lang="pt-BR"/>
              <a:pPr>
                <a:defRPr/>
              </a:pPr>
              <a:t>07/03/2014</a:t>
            </a:fld>
            <a:endParaRPr lang="pt-BR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B4ABBE-EE72-407B-BEE4-F3ECC7650D2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836BB9-D92B-462F-9CF2-B379F31CC5E3}" type="datetimeFigureOut">
              <a:rPr lang="pt-BR"/>
              <a:pPr>
                <a:defRPr/>
              </a:pPr>
              <a:t>07/03/2014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0F3E14-398E-42A4-ADA3-8E55DBB4196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223248-B61F-4722-840C-243C4FCF96DD}" type="datetimeFigureOut">
              <a:rPr lang="pt-BR"/>
              <a:pPr>
                <a:defRPr/>
              </a:pPr>
              <a:t>07/03/2014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669298-F192-48CD-867F-5B43A174086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815DFD2-1D67-45D2-B067-1D847DE31EE0}" type="datetimeFigureOut">
              <a:rPr lang="pt-BR"/>
              <a:pPr>
                <a:defRPr/>
              </a:pPr>
              <a:t>07/03/2014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340EDB7-AC48-4A40-A407-EB713622FE8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solidFill>
            <a:schemeClr val="bg1">
              <a:lumMod val="95000"/>
              <a:lumOff val="5000"/>
            </a:schemeClr>
          </a:solidFill>
        </p:spPr>
        <p:txBody>
          <a:bodyPr rtlCol="0">
            <a:normAutofit/>
          </a:bodyPr>
          <a:lstStyle/>
          <a:p>
            <a:pPr>
              <a:defRPr/>
            </a:pPr>
            <a:r>
              <a:rPr lang="pt-BR" b="1" dirty="0">
                <a:solidFill>
                  <a:srgbClr val="FFC000"/>
                </a:solidFill>
              </a:rPr>
              <a:t>E SE ELES FOREM MAIS PODEROSOS?</a:t>
            </a:r>
          </a:p>
          <a:p>
            <a:pPr>
              <a:defRPr/>
            </a:pPr>
            <a:r>
              <a:rPr lang="pt-BR" dirty="0" smtClean="0">
                <a:solidFill>
                  <a:srgbClr val="FFC000"/>
                </a:solidFill>
              </a:rPr>
              <a:t>Desenvolva </a:t>
            </a:r>
            <a:r>
              <a:rPr lang="pt-BR" dirty="0">
                <a:solidFill>
                  <a:srgbClr val="FFC000"/>
                </a:solidFill>
              </a:rPr>
              <a:t>sua MAANA – </a:t>
            </a:r>
            <a:endParaRPr lang="pt-BR" dirty="0" smtClean="0">
              <a:solidFill>
                <a:srgbClr val="FFC000"/>
              </a:solidFill>
            </a:endParaRPr>
          </a:p>
          <a:p>
            <a:pPr>
              <a:defRPr/>
            </a:pPr>
            <a:r>
              <a:rPr lang="pt-BR" u="sng" dirty="0" smtClean="0">
                <a:solidFill>
                  <a:srgbClr val="FFC000"/>
                </a:solidFill>
              </a:rPr>
              <a:t>Melhor </a:t>
            </a:r>
            <a:r>
              <a:rPr lang="pt-BR" u="sng" dirty="0">
                <a:solidFill>
                  <a:srgbClr val="FFC000"/>
                </a:solidFill>
              </a:rPr>
              <a:t>Alternativa à Negociação de um </a:t>
            </a:r>
            <a:r>
              <a:rPr lang="pt-BR" u="sng" dirty="0" smtClean="0">
                <a:solidFill>
                  <a:srgbClr val="FFC000"/>
                </a:solidFill>
              </a:rPr>
              <a:t>Acordo</a:t>
            </a:r>
            <a:endParaRPr lang="pt-BR" u="sng" dirty="0">
              <a:solidFill>
                <a:srgbClr val="FFC000"/>
              </a:solidFill>
            </a:endParaRPr>
          </a:p>
          <a:p>
            <a:pPr>
              <a:defRPr/>
            </a:pPr>
            <a:r>
              <a:rPr lang="pt-BR" dirty="0" smtClean="0">
                <a:solidFill>
                  <a:srgbClr val="FFC000"/>
                </a:solidFill>
              </a:rPr>
              <a:t>De </a:t>
            </a:r>
            <a:r>
              <a:rPr lang="pt-BR" dirty="0">
                <a:solidFill>
                  <a:srgbClr val="FFC000"/>
                </a:solidFill>
              </a:rPr>
              <a:t>que adianta falar em interesses, se a outra parte tiver uma posição mais forte? Se o outro lado for mais rico, tiver melhores ligações ou mais informações? Se a balança pende para um lado </a:t>
            </a:r>
            <a:r>
              <a:rPr lang="pt-BR" dirty="0" smtClean="0">
                <a:solidFill>
                  <a:srgbClr val="FFC000"/>
                </a:solidFill>
              </a:rPr>
              <a:t>somente, fica </a:t>
            </a:r>
            <a:r>
              <a:rPr lang="pt-BR" dirty="0">
                <a:solidFill>
                  <a:srgbClr val="FFC000"/>
                </a:solidFill>
              </a:rPr>
              <a:t>muito difícil negociar com base em princípios ou interesses. </a:t>
            </a:r>
          </a:p>
        </p:txBody>
      </p:sp>
      <p:pic>
        <p:nvPicPr>
          <p:cNvPr id="2051" name="Picture 3" descr="D:\Arquivos de programas\Microsoft Office\MEDIA\CAGCAT10\j0199549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37338" y="4868863"/>
            <a:ext cx="1670050" cy="179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142844" y="357166"/>
            <a:ext cx="6357982" cy="5616575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pt-BR" sz="2800" dirty="0" smtClean="0"/>
              <a:t>4 </a:t>
            </a:r>
            <a:r>
              <a:rPr lang="pt-BR" sz="2800" dirty="0"/>
              <a:t>Transforme ataques pessoais em ataques ao problema e converse sobre “quando você diz que </a:t>
            </a:r>
            <a:r>
              <a:rPr lang="pt-BR" sz="2800" u="sng" dirty="0"/>
              <a:t>o problema é ‘interesseiro</a:t>
            </a:r>
            <a:r>
              <a:rPr lang="pt-BR" sz="2800" dirty="0"/>
              <a:t>’ você quer dizer que ...”</a:t>
            </a:r>
          </a:p>
          <a:p>
            <a:pPr>
              <a:defRPr/>
            </a:pPr>
            <a:r>
              <a:rPr lang="pt-BR" sz="2800" dirty="0"/>
              <a:t>5 Faça perguntas e não afirmações (faça parecer que a </a:t>
            </a:r>
            <a:r>
              <a:rPr lang="pt-BR" sz="2800" dirty="0" err="1" smtClean="0"/>
              <a:t>ideia</a:t>
            </a:r>
            <a:r>
              <a:rPr lang="pt-BR" sz="2800" dirty="0" smtClean="0"/>
              <a:t> </a:t>
            </a:r>
            <a:r>
              <a:rPr lang="pt-BR" sz="2800" dirty="0"/>
              <a:t>é do outro)</a:t>
            </a:r>
          </a:p>
          <a:p>
            <a:pPr>
              <a:defRPr/>
            </a:pPr>
            <a:r>
              <a:rPr lang="pt-BR" sz="2800" dirty="0"/>
              <a:t>6 Faça perguntas e espere, </a:t>
            </a:r>
            <a:r>
              <a:rPr lang="pt-BR" sz="2800" dirty="0" smtClean="0"/>
              <a:t>silencie...</a:t>
            </a:r>
            <a:endParaRPr lang="pt-BR" sz="2800" dirty="0"/>
          </a:p>
          <a:p>
            <a:pPr>
              <a:defRPr/>
            </a:pPr>
            <a:r>
              <a:rPr lang="pt-BR" sz="2800" dirty="0"/>
              <a:t>7 Silencie também quando estiver sob severo ataque (o silêncio cria a sensação de impasse, compelindo o outro a romper a situação com nova sugestão)</a:t>
            </a:r>
          </a:p>
        </p:txBody>
      </p:sp>
      <p:pic>
        <p:nvPicPr>
          <p:cNvPr id="11267" name="Picture 2" descr="D:\Arquivos de programas\Microsoft Office\MEDIA\CAGCAT10\j0299125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29520" y="1928802"/>
            <a:ext cx="1100137" cy="1804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o explicativo em elipse 4"/>
          <p:cNvSpPr/>
          <p:nvPr/>
        </p:nvSpPr>
        <p:spPr>
          <a:xfrm>
            <a:off x="6215074" y="214290"/>
            <a:ext cx="2786082" cy="1500198"/>
          </a:xfrm>
          <a:prstGeom prst="wedgeEllipseCallou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</a:rPr>
              <a:t>Na verdade, a pessoa teria dito que ‘a sua pessoa é interesseira’</a:t>
            </a:r>
            <a:endParaRPr lang="pt-BR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611188" y="836613"/>
            <a:ext cx="6400800" cy="4067175"/>
          </a:xfrm>
        </p:spPr>
        <p:txBody>
          <a:bodyPr rtlCol="0">
            <a:normAutofit lnSpcReduction="10000"/>
          </a:bodyPr>
          <a:lstStyle/>
          <a:p>
            <a:pPr>
              <a:defRPr/>
            </a:pPr>
            <a:r>
              <a:rPr lang="pt-BR" dirty="0"/>
              <a:t>8 Se a questão é sobre algo complexo, talvez não seja possível decidir na hora (ao invés de desistir, veja se ganha tempo para pensar melhor. Não feche as portas de cabeça quente)</a:t>
            </a:r>
          </a:p>
          <a:p>
            <a:pPr>
              <a:defRPr/>
            </a:pPr>
            <a:r>
              <a:rPr lang="pt-BR" dirty="0"/>
              <a:t>9 Se necessário, chame uma terceira pessoa ...</a:t>
            </a:r>
          </a:p>
        </p:txBody>
      </p:sp>
      <p:pic>
        <p:nvPicPr>
          <p:cNvPr id="12291" name="Picture 2" descr="D:\Arquivos de programas\Microsoft Office\MEDIA\CAGCAT10\j0299125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388" y="1844675"/>
            <a:ext cx="1100137" cy="180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o explicativo em elipse 6"/>
          <p:cNvSpPr/>
          <p:nvPr/>
        </p:nvSpPr>
        <p:spPr>
          <a:xfrm>
            <a:off x="5500694" y="4143380"/>
            <a:ext cx="2786082" cy="1500198"/>
          </a:xfrm>
          <a:prstGeom prst="wedgeEllipseCallou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rgbClr val="FFFF00"/>
                </a:solidFill>
              </a:rPr>
              <a:t>Aqui pode entrar e mediação e conciliação que veremos adiante</a:t>
            </a:r>
            <a:endParaRPr lang="pt-BR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179388" y="404813"/>
            <a:ext cx="8137525" cy="5545137"/>
          </a:xfrm>
        </p:spPr>
        <p:txBody>
          <a:bodyPr rtlCol="0">
            <a:normAutofit fontScale="92500" lnSpcReduction="20000"/>
          </a:bodyPr>
          <a:lstStyle/>
          <a:p>
            <a:pPr>
              <a:defRPr/>
            </a:pPr>
            <a:r>
              <a:rPr lang="pt-BR" b="1" u="sng" dirty="0"/>
              <a:t>E SE FOREM USADOS TRUQUES SUJOS?</a:t>
            </a:r>
          </a:p>
          <a:p>
            <a:pPr>
              <a:defRPr/>
            </a:pPr>
            <a:r>
              <a:rPr lang="pt-BR" dirty="0"/>
              <a:t>Às vezes são usadas táticas </a:t>
            </a:r>
            <a:r>
              <a:rPr lang="pt-BR" dirty="0" smtClean="0"/>
              <a:t>e truques </a:t>
            </a:r>
            <a:r>
              <a:rPr lang="pt-BR" dirty="0"/>
              <a:t>para tirar proveito das pessoas: mentiras, maus tratos psicológicos, desconsiderações pessoais, </a:t>
            </a:r>
            <a:r>
              <a:rPr lang="pt-BR" dirty="0" err="1"/>
              <a:t>etc</a:t>
            </a:r>
            <a:r>
              <a:rPr lang="pt-BR" dirty="0"/>
              <a:t>, e que podem ter natureza ilegal, não ética, ofensiva etc. Todas podem ser classificadas como negociações traiçoeiras</a:t>
            </a:r>
          </a:p>
          <a:p>
            <a:pPr>
              <a:defRPr/>
            </a:pPr>
            <a:r>
              <a:rPr lang="pt-BR" dirty="0"/>
              <a:t>Quando se percebe isso, normalmente há dois tipos de reação:</a:t>
            </a:r>
          </a:p>
          <a:p>
            <a:pPr>
              <a:defRPr/>
            </a:pPr>
            <a:r>
              <a:rPr lang="pt-BR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1 tolerância </a:t>
            </a:r>
            <a:r>
              <a:rPr lang="pt-BR" dirty="0">
                <a:solidFill>
                  <a:schemeClr val="bg2">
                    <a:lumMod val="40000"/>
                    <a:lumOff val="60000"/>
                  </a:schemeClr>
                </a:solidFill>
              </a:rPr>
              <a:t>e a esperança que se </a:t>
            </a:r>
            <a:r>
              <a:rPr lang="pt-BR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ceder </a:t>
            </a:r>
            <a:r>
              <a:rPr lang="pt-BR" dirty="0">
                <a:solidFill>
                  <a:schemeClr val="bg2">
                    <a:lumMod val="40000"/>
                    <a:lumOff val="60000"/>
                  </a:schemeClr>
                </a:solidFill>
              </a:rPr>
              <a:t>somente dessa vez, o outro </a:t>
            </a:r>
            <a:r>
              <a:rPr lang="pt-BR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lado </a:t>
            </a:r>
            <a:r>
              <a:rPr lang="pt-BR" dirty="0">
                <a:solidFill>
                  <a:schemeClr val="bg2">
                    <a:lumMod val="40000"/>
                    <a:lumOff val="60000"/>
                  </a:schemeClr>
                </a:solidFill>
              </a:rPr>
              <a:t>se sentirá apaziguado e não fará outros pedidos (na maior parte dos casos, não é o que acontece ...). Não dá certo.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214282" y="285728"/>
            <a:ext cx="7561263" cy="5903913"/>
          </a:xfrm>
        </p:spPr>
        <p:txBody>
          <a:bodyPr rtlCol="0">
            <a:normAutofit fontScale="92500" lnSpcReduction="10000"/>
          </a:bodyPr>
          <a:lstStyle/>
          <a:p>
            <a:pPr>
              <a:defRPr/>
            </a:pPr>
            <a:r>
              <a:rPr lang="pt-BR" dirty="0" smtClean="0">
                <a:solidFill>
                  <a:schemeClr val="bg2">
                    <a:lumMod val="75000"/>
                  </a:schemeClr>
                </a:solidFill>
              </a:rPr>
              <a:t>2 reagir </a:t>
            </a:r>
            <a:r>
              <a:rPr lang="pt-BR" dirty="0">
                <a:solidFill>
                  <a:schemeClr val="bg2">
                    <a:lumMod val="75000"/>
                  </a:schemeClr>
                </a:solidFill>
              </a:rPr>
              <a:t>à altura: fazer igual ou pior que a outra parte (sob o pensamento: “afinal, é o que ela merece”). Nessas situações, ou uma das partes se vê obrigada a ceder ou as negociações são interrompidas. Também não dá certo.</a:t>
            </a:r>
          </a:p>
          <a:p>
            <a:pPr>
              <a:defRPr/>
            </a:pPr>
            <a:r>
              <a:rPr lang="pt-BR" dirty="0"/>
              <a:t> </a:t>
            </a:r>
          </a:p>
          <a:p>
            <a:pPr>
              <a:defRPr/>
            </a:pPr>
            <a:r>
              <a:rPr lang="pt-BR" dirty="0"/>
              <a:t>Como negociar nessas situações</a:t>
            </a:r>
            <a:r>
              <a:rPr lang="pt-BR" dirty="0" smtClean="0"/>
              <a:t>?</a:t>
            </a:r>
            <a:endParaRPr lang="pt-BR" dirty="0"/>
          </a:p>
          <a:p>
            <a:pPr>
              <a:defRPr/>
            </a:pPr>
            <a:r>
              <a:rPr lang="pt-BR" dirty="0"/>
              <a:t>Em caso de táticas traiçoeiras, sugere-se:</a:t>
            </a:r>
          </a:p>
          <a:p>
            <a:pPr algn="l">
              <a:defRPr/>
            </a:pPr>
            <a:r>
              <a:rPr lang="pt-BR" dirty="0">
                <a:solidFill>
                  <a:srgbClr val="FFFF00"/>
                </a:solidFill>
              </a:rPr>
              <a:t>1º identificar a tática</a:t>
            </a:r>
          </a:p>
          <a:p>
            <a:pPr algn="l">
              <a:defRPr/>
            </a:pPr>
            <a:r>
              <a:rPr lang="pt-BR" dirty="0">
                <a:solidFill>
                  <a:srgbClr val="FFFF00"/>
                </a:solidFill>
              </a:rPr>
              <a:t>2º abordar explicitamente o problema</a:t>
            </a:r>
          </a:p>
          <a:p>
            <a:pPr algn="l">
              <a:defRPr/>
            </a:pPr>
            <a:r>
              <a:rPr lang="pt-BR" dirty="0">
                <a:solidFill>
                  <a:srgbClr val="FFFF00"/>
                </a:solidFill>
              </a:rPr>
              <a:t>3º questionar a (i)legitimidade e a (in)conveniência das táticas</a:t>
            </a:r>
          </a:p>
        </p:txBody>
      </p:sp>
      <p:sp>
        <p:nvSpPr>
          <p:cNvPr id="5" name="Nuvem 4"/>
          <p:cNvSpPr/>
          <p:nvPr/>
        </p:nvSpPr>
        <p:spPr>
          <a:xfrm>
            <a:off x="6143636" y="4572008"/>
            <a:ext cx="2428892" cy="1271590"/>
          </a:xfrm>
          <a:prstGeom prst="cloud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chemeClr val="bg2">
                    <a:lumMod val="75000"/>
                  </a:schemeClr>
                </a:solidFill>
              </a:rPr>
              <a:t>Importante!!!</a:t>
            </a:r>
            <a:endParaRPr lang="pt-BR" b="1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539750" y="620713"/>
            <a:ext cx="6480175" cy="5472112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pt-BR" dirty="0"/>
              <a:t>Cuidado com alguns </a:t>
            </a:r>
            <a:r>
              <a:rPr lang="pt-BR" b="1" u="sng" dirty="0">
                <a:solidFill>
                  <a:srgbClr val="FFC000"/>
                </a:solidFill>
              </a:rPr>
              <a:t>outros truques</a:t>
            </a:r>
            <a:r>
              <a:rPr lang="pt-BR" dirty="0"/>
              <a:t>:</a:t>
            </a:r>
          </a:p>
          <a:p>
            <a:pPr>
              <a:defRPr/>
            </a:pPr>
            <a:r>
              <a:rPr lang="pt-BR" dirty="0"/>
              <a:t>- </a:t>
            </a:r>
            <a:r>
              <a:rPr lang="pt-BR" b="1" u="sng" dirty="0"/>
              <a:t>o ambiente</a:t>
            </a:r>
            <a:r>
              <a:rPr lang="pt-BR" dirty="0"/>
              <a:t>: ele pode ter sido preparado: muito quente, muito frio, </a:t>
            </a:r>
            <a:r>
              <a:rPr lang="pt-BR" dirty="0" smtClean="0"/>
              <a:t>barulhento, abafado, </a:t>
            </a:r>
            <a:r>
              <a:rPr lang="pt-BR" dirty="0"/>
              <a:t>falta de privacidade, tudo para pressionar o fim das negociações ... negociar no território do outro pode ser uma boa (você pode sair mais rápido), mas esteja atendo às questões do </a:t>
            </a:r>
            <a:r>
              <a:rPr lang="pt-BR" dirty="0" smtClean="0"/>
              <a:t>ambiente.</a:t>
            </a:r>
            <a:endParaRPr lang="pt-BR" dirty="0"/>
          </a:p>
        </p:txBody>
      </p:sp>
      <p:pic>
        <p:nvPicPr>
          <p:cNvPr id="15363" name="Picture 2" descr="D:\Arquivos de programas\Microsoft Office\MEDIA\CAGCAT10\j0285360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48488" y="4321175"/>
            <a:ext cx="1833562" cy="2262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395288" y="404813"/>
            <a:ext cx="6697662" cy="6048375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pt-BR" dirty="0"/>
              <a:t>- </a:t>
            </a:r>
            <a:r>
              <a:rPr lang="pt-BR" b="1" u="sng" dirty="0"/>
              <a:t>ataques pessoais</a:t>
            </a:r>
            <a:r>
              <a:rPr lang="pt-BR" dirty="0"/>
              <a:t>: comentários sobre sua roupa, sua aparência (</a:t>
            </a:r>
            <a:r>
              <a:rPr lang="pt-BR" smtClean="0"/>
              <a:t>sonolento ou </a:t>
            </a:r>
            <a:r>
              <a:rPr lang="pt-BR" dirty="0"/>
              <a:t>animado demais ...) no intuito de constrangê-lo e fazê-lo entrar na negociação em desvantagem. Pode também fazê-lo esperar em demasia para ‘mostrar quem manda’. Pode vir com ‘perguntas de algibeira’ para fazer sentir-se ignorante. Pode fazer de conta que não ouviu e fazer você repetir o que falou</a:t>
            </a:r>
            <a:r>
              <a:rPr lang="pt-BR" dirty="0" smtClean="0"/>
              <a:t>.</a:t>
            </a:r>
            <a:endParaRPr lang="pt-BR" dirty="0"/>
          </a:p>
        </p:txBody>
      </p:sp>
      <p:pic>
        <p:nvPicPr>
          <p:cNvPr id="16387" name="Picture 2" descr="D:\Arquivos de programas\Microsoft Office\MEDIA\CAGCAT10\j0285360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950" y="4364038"/>
            <a:ext cx="1833563" cy="2262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684213" y="404813"/>
            <a:ext cx="6264275" cy="6048375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pt-BR" b="1" u="sng" dirty="0" smtClean="0"/>
              <a:t>- a sequência ‘mocinho/bandido</a:t>
            </a:r>
            <a:r>
              <a:rPr lang="pt-BR" dirty="0" smtClean="0"/>
              <a:t>’: </a:t>
            </a:r>
            <a:r>
              <a:rPr lang="pt-BR" dirty="0"/>
              <a:t>dois negociadores do lado oposto alternam entre atacar e defender, enquanto um faz o ‘trabalho sujo’ o outro vem de forma amigável e se mostra amigo para conseguir o que quer (o fechamento da negociação parece quase ser um favor)</a:t>
            </a:r>
          </a:p>
        </p:txBody>
      </p:sp>
      <p:pic>
        <p:nvPicPr>
          <p:cNvPr id="17411" name="Picture 2" descr="D:\Arquivos de programas\Microsoft Office\MEDIA\CAGCAT10\j0285360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2588" y="4079875"/>
            <a:ext cx="1833562" cy="2262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179388" y="188913"/>
            <a:ext cx="8750300" cy="648017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3500" dirty="0" smtClean="0"/>
              <a:t>Resumindo, o </a:t>
            </a:r>
            <a:r>
              <a:rPr lang="pt-BR" sz="3500" u="sng" dirty="0" smtClean="0"/>
              <a:t>Projeto de Negociação da Harvard Law </a:t>
            </a:r>
            <a:r>
              <a:rPr lang="pt-BR" sz="3500" u="sng" dirty="0" err="1" smtClean="0"/>
              <a:t>School</a:t>
            </a:r>
            <a:r>
              <a:rPr lang="pt-BR" sz="3500" dirty="0" smtClean="0"/>
              <a:t>, propõe-se um método alternativo à barganha de posições, preparando o negociador, através do seguinte: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3500" b="1" dirty="0" smtClean="0">
                <a:solidFill>
                  <a:srgbClr val="FFC000"/>
                </a:solidFill>
              </a:rPr>
              <a:t>Pessoas</a:t>
            </a:r>
            <a:r>
              <a:rPr lang="pt-BR" sz="3500" dirty="0" smtClean="0"/>
              <a:t> – separe pessoas de problemas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3500" b="1" dirty="0" smtClean="0">
                <a:solidFill>
                  <a:srgbClr val="FFC000"/>
                </a:solidFill>
              </a:rPr>
              <a:t>Interesses </a:t>
            </a:r>
            <a:r>
              <a:rPr lang="pt-BR" sz="3500" dirty="0" smtClean="0"/>
              <a:t>– concentre-se em interesses e não em posições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3500" b="1" dirty="0" smtClean="0">
                <a:solidFill>
                  <a:srgbClr val="FFC000"/>
                </a:solidFill>
              </a:rPr>
              <a:t>Opções </a:t>
            </a:r>
            <a:r>
              <a:rPr lang="pt-BR" sz="3500" dirty="0" smtClean="0"/>
              <a:t>– crie uma variedade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3500" b="1" dirty="0" smtClean="0">
                <a:solidFill>
                  <a:srgbClr val="FFC000"/>
                </a:solidFill>
              </a:rPr>
              <a:t>Critérios</a:t>
            </a:r>
            <a:r>
              <a:rPr lang="pt-BR" sz="3500" dirty="0" smtClean="0"/>
              <a:t> – o resultado deve por base algum padrão objetivo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611560" y="260648"/>
            <a:ext cx="7920038" cy="936104"/>
          </a:xfrm>
          <a:solidFill>
            <a:srgbClr val="FFFF99"/>
          </a:solidFill>
        </p:spPr>
        <p:txBody>
          <a:bodyPr rtlCol="0">
            <a:normAutofit fontScale="77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5400" dirty="0" smtClean="0">
                <a:solidFill>
                  <a:schemeClr val="tx1">
                    <a:lumMod val="25000"/>
                  </a:schemeClr>
                </a:solidFill>
                <a:latin typeface="Bauhaus 93" pitchFamily="82" charset="0"/>
              </a:rPr>
              <a:t>Negociações na Área Pública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2600" dirty="0" smtClean="0">
                <a:solidFill>
                  <a:schemeClr val="tx1">
                    <a:lumMod val="25000"/>
                  </a:schemeClr>
                </a:solidFill>
                <a:latin typeface="Bauhaus 93" pitchFamily="82" charset="0"/>
              </a:rPr>
              <a:t>(algumas peculiaridades)</a:t>
            </a:r>
          </a:p>
        </p:txBody>
      </p:sp>
      <p:sp>
        <p:nvSpPr>
          <p:cNvPr id="5" name="Subtítulo 3"/>
          <p:cNvSpPr txBox="1">
            <a:spLocks/>
          </p:cNvSpPr>
          <p:nvPr/>
        </p:nvSpPr>
        <p:spPr bwMode="auto">
          <a:xfrm>
            <a:off x="539552" y="1556792"/>
            <a:ext cx="8136904" cy="4824387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pt-BR" sz="3200" b="1" i="0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 que se refere às formas e/ou técnicas de negociação,</a:t>
            </a:r>
            <a:r>
              <a:rPr kumimoji="0" lang="pt-BR" sz="3200" b="1" i="0" strike="noStrike" kern="1200" cap="none" spc="0" normalizeH="0" noProof="0" dirty="0" smtClean="0">
                <a:ln>
                  <a:noFill/>
                </a:ln>
                <a:solidFill>
                  <a:schemeClr val="bg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n</a:t>
            </a:r>
            <a:r>
              <a:rPr kumimoji="0" lang="pt-BR" sz="3200" b="1" i="0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egociar na </a:t>
            </a:r>
            <a:r>
              <a:rPr lang="pt-BR" sz="3200" b="1" dirty="0" err="1" smtClean="0">
                <a:solidFill>
                  <a:schemeClr val="bg1">
                    <a:lumMod val="75000"/>
                    <a:lumOff val="25000"/>
                  </a:schemeClr>
                </a:solidFill>
                <a:latin typeface="+mn-lt"/>
              </a:rPr>
              <a:t>ár</a:t>
            </a:r>
            <a:r>
              <a:rPr kumimoji="0" lang="pt-BR" sz="3200" b="1" i="0" strike="noStrike" kern="1200" cap="none" spc="0" normalizeH="0" baseline="0" noProof="0" dirty="0" err="1" smtClean="0">
                <a:ln>
                  <a:noFill/>
                </a:ln>
                <a:solidFill>
                  <a:schemeClr val="bg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ea</a:t>
            </a:r>
            <a:r>
              <a:rPr kumimoji="0" lang="pt-BR" sz="3200" b="1" i="0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pública ou privada não</a:t>
            </a:r>
            <a:r>
              <a:rPr kumimoji="0" lang="pt-BR" sz="3200" b="1" i="0" strike="noStrike" kern="1200" cap="none" spc="0" normalizeH="0" noProof="0" dirty="0" smtClean="0">
                <a:ln>
                  <a:noFill/>
                </a:ln>
                <a:solidFill>
                  <a:schemeClr val="bg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é muito diferente.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pt-BR" sz="3200" b="1" baseline="0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+mn-lt"/>
              </a:rPr>
              <a:t>Contudo,</a:t>
            </a:r>
            <a:r>
              <a:rPr lang="pt-BR" sz="3200" b="1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+mn-lt"/>
              </a:rPr>
              <a:t> a estratégia de uma negociação na área pública tem peculiaridades que devem ser levadas em consideração e podem fazer com que certos procedimentos adotados no âmbito privado sejam inviáveis e/ou até mesmo ilegais na área pública. Vamos ver algumas...</a:t>
            </a:r>
            <a:endParaRPr kumimoji="0" lang="pt-BR" sz="3200" b="0" i="0" strike="noStrike" kern="1200" cap="none" spc="0" normalizeH="0" baseline="0" noProof="0" dirty="0">
              <a:ln>
                <a:noFill/>
              </a:ln>
              <a:solidFill>
                <a:schemeClr val="bg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611560" y="260648"/>
            <a:ext cx="7920038" cy="936104"/>
          </a:xfrm>
          <a:solidFill>
            <a:srgbClr val="FFFF99"/>
          </a:solidFill>
        </p:spPr>
        <p:txBody>
          <a:bodyPr rtlCol="0">
            <a:normAutofit fontScale="77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5400" dirty="0" smtClean="0">
                <a:solidFill>
                  <a:schemeClr val="tx1">
                    <a:lumMod val="25000"/>
                  </a:schemeClr>
                </a:solidFill>
                <a:latin typeface="Bauhaus 93" pitchFamily="82" charset="0"/>
              </a:rPr>
              <a:t>Negociações na Área Pública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pt-BR" sz="2600" dirty="0" smtClean="0">
                <a:solidFill>
                  <a:schemeClr val="tx1">
                    <a:lumMod val="25000"/>
                  </a:schemeClr>
                </a:solidFill>
                <a:latin typeface="Bauhaus 93" pitchFamily="82" charset="0"/>
              </a:rPr>
              <a:t>(algumas peculiaridades)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5400" dirty="0" smtClean="0">
              <a:solidFill>
                <a:schemeClr val="tx1">
                  <a:lumMod val="25000"/>
                </a:schemeClr>
              </a:solidFill>
              <a:latin typeface="Bauhaus 93" pitchFamily="82" charset="0"/>
            </a:endParaRPr>
          </a:p>
        </p:txBody>
      </p:sp>
      <p:sp>
        <p:nvSpPr>
          <p:cNvPr id="5" name="Subtítulo 3"/>
          <p:cNvSpPr txBox="1">
            <a:spLocks/>
          </p:cNvSpPr>
          <p:nvPr/>
        </p:nvSpPr>
        <p:spPr bwMode="auto">
          <a:xfrm>
            <a:off x="395536" y="1484784"/>
            <a:ext cx="8352928" cy="4824387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2500" lnSpcReduction="10000"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pt-BR" sz="32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Princípio</a:t>
            </a:r>
            <a:r>
              <a:rPr kumimoji="0" lang="pt-BR" sz="3200" b="1" i="0" u="sng" strike="noStrike" kern="1200" cap="none" spc="0" normalizeH="0" noProof="0" dirty="0" smtClean="0">
                <a:ln>
                  <a:noFill/>
                </a:ln>
                <a:solidFill>
                  <a:schemeClr val="bg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da Legalidade</a:t>
            </a:r>
            <a:r>
              <a:rPr kumimoji="0" lang="pt-BR" sz="3200" b="1" i="0" strike="noStrike" kern="1200" cap="none" spc="0" normalizeH="0" noProof="0" dirty="0" smtClean="0">
                <a:ln>
                  <a:noFill/>
                </a:ln>
                <a:solidFill>
                  <a:schemeClr val="bg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– </a:t>
            </a:r>
            <a:r>
              <a:rPr kumimoji="0" lang="pt-BR" sz="3200" i="0" strike="noStrike" kern="1200" cap="none" spc="0" normalizeH="0" noProof="0" dirty="0" smtClean="0">
                <a:ln>
                  <a:noFill/>
                </a:ln>
                <a:solidFill>
                  <a:schemeClr val="bg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 marco legal impõe limites que </a:t>
            </a:r>
            <a:r>
              <a:rPr kumimoji="0" lang="pt-BR" sz="3200" i="0" u="sng" strike="noStrike" kern="1200" cap="none" spc="0" normalizeH="0" noProof="0" dirty="0" smtClean="0">
                <a:ln>
                  <a:noFill/>
                </a:ln>
                <a:solidFill>
                  <a:schemeClr val="bg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devem</a:t>
            </a:r>
            <a:r>
              <a:rPr kumimoji="0" lang="pt-BR" sz="3200" i="0" strike="noStrike" kern="1200" cap="none" spc="0" normalizeH="0" noProof="0" dirty="0" smtClean="0">
                <a:ln>
                  <a:noFill/>
                </a:ln>
                <a:solidFill>
                  <a:schemeClr val="bg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ser levados em consideração pelo gestor público.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pt-BR" sz="3200" baseline="0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+mn-lt"/>
              </a:rPr>
              <a:t>Ex.: um acordo salarial que não leve em consideração a Lei de Responsabilidade</a:t>
            </a:r>
            <a:r>
              <a:rPr lang="pt-BR" sz="3200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+mn-lt"/>
              </a:rPr>
              <a:t> não produzirá seus efeitos.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pt-BR" sz="2800" b="1" i="0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Além</a:t>
            </a:r>
            <a:r>
              <a:rPr kumimoji="0" lang="pt-BR" sz="2800" b="1" i="0" strike="noStrike" kern="1200" cap="none" spc="0" normalizeH="0" noProof="0" dirty="0" smtClean="0">
                <a:ln>
                  <a:noFill/>
                </a:ln>
                <a:solidFill>
                  <a:schemeClr val="bg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disso, negociações públicas que não observem a legalidade podem acabar no Poder Judiciário, trazendo frustração</a:t>
            </a:r>
            <a:r>
              <a:rPr lang="pt-BR" sz="2800" b="1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+mn-lt"/>
              </a:rPr>
              <a:t> e</a:t>
            </a:r>
            <a:r>
              <a:rPr kumimoji="0" lang="pt-BR" sz="2800" b="1" i="0" strike="noStrike" kern="1200" cap="none" spc="0" normalizeH="0" noProof="0" dirty="0" smtClean="0">
                <a:ln>
                  <a:noFill/>
                </a:ln>
                <a:solidFill>
                  <a:schemeClr val="bg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desgaste. Para o grande público que assiste esse tipo de negociação traz também a dúvida e a incerteza das relações públicas</a:t>
            </a:r>
            <a:endParaRPr kumimoji="0" lang="pt-BR" sz="2800" b="0" i="0" strike="noStrike" kern="1200" cap="none" spc="0" normalizeH="0" baseline="0" noProof="0" dirty="0">
              <a:ln>
                <a:noFill/>
              </a:ln>
              <a:solidFill>
                <a:schemeClr val="bg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344488" y="908050"/>
            <a:ext cx="6688137" cy="4368800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pt-BR" b="1" dirty="0">
                <a:solidFill>
                  <a:srgbClr val="FFC000"/>
                </a:solidFill>
              </a:rPr>
              <a:t>Em resposta ao poder, o máximo que um método de negociação pode conseguir é:</a:t>
            </a:r>
          </a:p>
          <a:p>
            <a:pPr marL="514350" indent="-514350">
              <a:buFont typeface="Arial" charset="0"/>
              <a:buAutoNum type="alphaLcParenR"/>
              <a:defRPr/>
            </a:pPr>
            <a:r>
              <a:rPr lang="pt-BR" b="1" dirty="0" smtClean="0">
                <a:solidFill>
                  <a:srgbClr val="FFC000"/>
                </a:solidFill>
              </a:rPr>
              <a:t>proteger </a:t>
            </a:r>
            <a:r>
              <a:rPr lang="pt-BR" b="1" dirty="0">
                <a:solidFill>
                  <a:srgbClr val="FFC000"/>
                </a:solidFill>
              </a:rPr>
              <a:t>a parte mais fraca de um acordo que deve ser </a:t>
            </a:r>
            <a:r>
              <a:rPr lang="pt-BR" b="1" dirty="0" smtClean="0">
                <a:solidFill>
                  <a:srgbClr val="FFC000"/>
                </a:solidFill>
              </a:rPr>
              <a:t>rejeitado</a:t>
            </a:r>
            <a:endParaRPr lang="pt-BR" b="1" dirty="0">
              <a:solidFill>
                <a:srgbClr val="FFC000"/>
              </a:solidFill>
            </a:endParaRPr>
          </a:p>
          <a:p>
            <a:pPr>
              <a:defRPr/>
            </a:pPr>
            <a:r>
              <a:rPr lang="pt-BR" b="1" dirty="0">
                <a:solidFill>
                  <a:srgbClr val="FFC000"/>
                </a:solidFill>
              </a:rPr>
              <a:t>b) extrair o máximo possível da relação desequilibrada</a:t>
            </a:r>
          </a:p>
        </p:txBody>
      </p:sp>
      <p:pic>
        <p:nvPicPr>
          <p:cNvPr id="3075" name="Picture 3" descr="D:\Arquivos de programas\Microsoft Office\MEDIA\CAGCAT10\j0195812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8125" y="4581525"/>
            <a:ext cx="1773238" cy="182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3"/>
          <p:cNvSpPr txBox="1">
            <a:spLocks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ts val="0"/>
              </a:spcBef>
              <a:defRPr/>
            </a:pPr>
            <a:endParaRPr lang="pt-BR" sz="4000" dirty="0" smtClean="0">
              <a:solidFill>
                <a:schemeClr val="tx1">
                  <a:lumMod val="25000"/>
                </a:schemeClr>
              </a:solidFill>
              <a:latin typeface="Bauhaus 93" pitchFamily="82" charset="0"/>
            </a:endParaRPr>
          </a:p>
          <a:p>
            <a:pPr algn="ctr" eaLnBrk="0" hangingPunct="0">
              <a:spcBef>
                <a:spcPts val="0"/>
              </a:spcBef>
              <a:defRPr/>
            </a:pPr>
            <a:r>
              <a:rPr lang="pt-BR" sz="4000" dirty="0" smtClean="0">
                <a:solidFill>
                  <a:schemeClr val="tx1">
                    <a:lumMod val="25000"/>
                  </a:schemeClr>
                </a:solidFill>
                <a:latin typeface="Bauhaus 93" pitchFamily="82" charset="0"/>
              </a:rPr>
              <a:t>Negociações na Área Pública</a:t>
            </a:r>
          </a:p>
          <a:p>
            <a:pPr algn="ctr" eaLnBrk="0" hangingPunct="0">
              <a:spcBef>
                <a:spcPts val="0"/>
              </a:spcBef>
              <a:defRPr/>
            </a:pPr>
            <a:endParaRPr lang="pt-BR" sz="3200" dirty="0" smtClean="0">
              <a:solidFill>
                <a:schemeClr val="tx1">
                  <a:lumMod val="25000"/>
                </a:schemeClr>
              </a:solidFill>
              <a:latin typeface="Bauhaus 93" pitchFamily="82" charset="0"/>
            </a:endParaRPr>
          </a:p>
          <a:p>
            <a:pPr lvl="0" eaLnBrk="0" hangingPunct="0">
              <a:spcBef>
                <a:spcPts val="0"/>
              </a:spcBef>
              <a:defRPr/>
            </a:pPr>
            <a:r>
              <a:rPr lang="pt-BR" sz="3200" b="1" u="sng" dirty="0" smtClean="0">
                <a:solidFill>
                  <a:schemeClr val="bg1"/>
                </a:solidFill>
                <a:latin typeface="+mn-lt"/>
              </a:rPr>
              <a:t> Que se trata de um bem público</a:t>
            </a:r>
            <a:r>
              <a:rPr lang="pt-BR" sz="3200" dirty="0" smtClean="0">
                <a:solidFill>
                  <a:schemeClr val="bg1"/>
                </a:solidFill>
                <a:latin typeface="+mn-lt"/>
              </a:rPr>
              <a:t>: o bem sobre o qual se trava a negociação não é de propriedade do gestor e sim do povo; </a:t>
            </a:r>
          </a:p>
          <a:p>
            <a:pPr lvl="0" eaLnBrk="0" hangingPunct="0">
              <a:spcBef>
                <a:spcPts val="0"/>
              </a:spcBef>
              <a:defRPr/>
            </a:pPr>
            <a:r>
              <a:rPr lang="pt-BR" sz="3200" b="1" u="sng" dirty="0" smtClean="0">
                <a:solidFill>
                  <a:schemeClr val="bg1"/>
                </a:solidFill>
                <a:latin typeface="+mn-lt"/>
              </a:rPr>
              <a:t>Princípio da Isonomia- ou seja </a:t>
            </a:r>
            <a:r>
              <a:rPr lang="pt-BR" sz="3200" dirty="0" smtClean="0">
                <a:solidFill>
                  <a:schemeClr val="bg1"/>
                </a:solidFill>
                <a:latin typeface="+mn-lt"/>
              </a:rPr>
              <a:t>todos devem ter igualdade de condições, em qualquer assunto tratado pelo poder público, e em qualquer esfera.</a:t>
            </a:r>
          </a:p>
          <a:p>
            <a:pPr eaLnBrk="0" hangingPunct="0">
              <a:spcBef>
                <a:spcPts val="0"/>
              </a:spcBef>
              <a:buFontTx/>
              <a:buChar char="-"/>
              <a:defRPr/>
            </a:pPr>
            <a:r>
              <a:rPr lang="pt-BR" sz="3200" b="1" u="sng" dirty="0" smtClean="0">
                <a:solidFill>
                  <a:schemeClr val="bg1"/>
                </a:solidFill>
                <a:latin typeface="+mn-lt"/>
              </a:rPr>
              <a:t> Princípio da Publicidade</a:t>
            </a:r>
            <a:r>
              <a:rPr lang="pt-BR" sz="3200" dirty="0" smtClean="0">
                <a:solidFill>
                  <a:schemeClr val="bg1"/>
                </a:solidFill>
                <a:latin typeface="+mn-lt"/>
              </a:rPr>
              <a:t>: em virtude de que tudo é bem comum, então uma negociação sempre interessa à coletividade e deve ter sua publicidade assegurada.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3"/>
          <p:cNvSpPr txBox="1">
            <a:spLocks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ts val="0"/>
              </a:spcBef>
              <a:defRPr/>
            </a:pPr>
            <a:r>
              <a:rPr lang="pt-BR" sz="4000" dirty="0" smtClean="0">
                <a:solidFill>
                  <a:schemeClr val="tx1">
                    <a:lumMod val="25000"/>
                  </a:schemeClr>
                </a:solidFill>
                <a:latin typeface="Bauhaus 93" pitchFamily="82" charset="0"/>
              </a:rPr>
              <a:t>Negociações na Área Pública</a:t>
            </a:r>
          </a:p>
          <a:p>
            <a:pPr lvl="0" eaLnBrk="0" hangingPunct="0">
              <a:spcBef>
                <a:spcPts val="0"/>
              </a:spcBef>
              <a:defRPr/>
            </a:pPr>
            <a:endParaRPr lang="pt-BR" sz="3200" b="1" u="sng" dirty="0" smtClean="0">
              <a:solidFill>
                <a:schemeClr val="bg1"/>
              </a:solidFill>
              <a:latin typeface="+mn-lt"/>
            </a:endParaRPr>
          </a:p>
          <a:p>
            <a:pPr lvl="0" eaLnBrk="0" hangingPunct="0">
              <a:spcBef>
                <a:spcPts val="0"/>
              </a:spcBef>
              <a:defRPr/>
            </a:pPr>
            <a:r>
              <a:rPr lang="pt-BR" sz="3200" b="1" u="sng" dirty="0" smtClean="0">
                <a:solidFill>
                  <a:schemeClr val="bg1"/>
                </a:solidFill>
                <a:latin typeface="+mn-lt"/>
              </a:rPr>
              <a:t>- Princípio da Impessoalidade </a:t>
            </a:r>
            <a:r>
              <a:rPr lang="pt-BR" sz="3200" dirty="0" smtClean="0">
                <a:solidFill>
                  <a:schemeClr val="bg1"/>
                </a:solidFill>
                <a:latin typeface="+mn-lt"/>
              </a:rPr>
              <a:t>quem pratica o ato é a administração pública e não o servidor praticante.</a:t>
            </a:r>
          </a:p>
          <a:p>
            <a:pPr eaLnBrk="0" hangingPunct="0">
              <a:spcBef>
                <a:spcPts val="0"/>
              </a:spcBef>
              <a:buFontTx/>
              <a:buChar char="-"/>
              <a:defRPr/>
            </a:pPr>
            <a:r>
              <a:rPr lang="pt-BR" sz="3200" dirty="0" smtClean="0">
                <a:solidFill>
                  <a:schemeClr val="bg1"/>
                </a:solidFill>
                <a:latin typeface="+mn-lt"/>
              </a:rPr>
              <a:t>  </a:t>
            </a:r>
            <a:r>
              <a:rPr lang="pt-BR" sz="3200" b="1" u="sng" dirty="0" smtClean="0">
                <a:solidFill>
                  <a:schemeClr val="bg1"/>
                </a:solidFill>
                <a:latin typeface="+mn-lt"/>
              </a:rPr>
              <a:t>Princípio da Moralidade:</a:t>
            </a:r>
            <a:r>
              <a:rPr lang="pt-BR" sz="3200" dirty="0" smtClean="0">
                <a:solidFill>
                  <a:schemeClr val="bg1"/>
                </a:solidFill>
                <a:latin typeface="+mn-lt"/>
              </a:rPr>
              <a:t> esse princípio pode ser identificado a partir de ações como probidade (honestidade), ética e boa-fé.</a:t>
            </a:r>
          </a:p>
          <a:p>
            <a:pPr eaLnBrk="0" hangingPunct="0">
              <a:spcBef>
                <a:spcPts val="0"/>
              </a:spcBef>
              <a:buFontTx/>
              <a:buChar char="-"/>
              <a:defRPr/>
            </a:pPr>
            <a:r>
              <a:rPr lang="pt-BR" sz="3200" dirty="0" smtClean="0">
                <a:solidFill>
                  <a:schemeClr val="bg1"/>
                </a:solidFill>
                <a:latin typeface="+mn-lt"/>
              </a:rPr>
              <a:t> </a:t>
            </a:r>
            <a:r>
              <a:rPr lang="pt-BR" sz="3200" b="1" u="sng" dirty="0" smtClean="0">
                <a:solidFill>
                  <a:schemeClr val="bg1"/>
                </a:solidFill>
                <a:latin typeface="+mn-lt"/>
              </a:rPr>
              <a:t>Princípio da Eficiência</a:t>
            </a:r>
            <a:r>
              <a:rPr lang="pt-BR" sz="3200" dirty="0" smtClean="0">
                <a:solidFill>
                  <a:schemeClr val="bg1"/>
                </a:solidFill>
                <a:latin typeface="+mn-lt"/>
              </a:rPr>
              <a:t>: uma administração eficiente pressupõe qualidade, presteza e resultados positivos, constituindo, em termos de administração pública, um dever de mostrar rendimento  funcional, perfeição e rapidez dos interesses coletivos (DI PIETRO, 2002, p. 83)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1547664" y="116632"/>
            <a:ext cx="5904656" cy="864096"/>
          </a:xfrm>
          <a:solidFill>
            <a:srgbClr val="FFFF99"/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4400" b="1" u="sng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+mj-lt"/>
              </a:rPr>
              <a:t>Arbitragem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2400" dirty="0" smtClean="0">
              <a:latin typeface="+mj-lt"/>
            </a:endParaRPr>
          </a:p>
        </p:txBody>
      </p:sp>
      <p:sp>
        <p:nvSpPr>
          <p:cNvPr id="5" name="Subtítulo 3"/>
          <p:cNvSpPr txBox="1">
            <a:spLocks/>
          </p:cNvSpPr>
          <p:nvPr/>
        </p:nvSpPr>
        <p:spPr bwMode="auto">
          <a:xfrm>
            <a:off x="251520" y="1052736"/>
            <a:ext cx="8568952" cy="3672408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lvl="0" eaLnBrk="0" hangingPunct="0">
              <a:spcBef>
                <a:spcPct val="20000"/>
              </a:spcBef>
              <a:defRPr/>
            </a:pPr>
            <a:r>
              <a:rPr lang="pt-BR" sz="2800" dirty="0" smtClean="0"/>
              <a:t>A arbitragem é um sistema de solução pacífica de controvérsias nacionais e internacionais, rápida e discreta, quer de direito público quer de direito privado. Consiste na criação de um julgador não pertencente à jurisdição normal, escolhido pelas partes conflitantes para dirimir divergências entre elas. </a:t>
            </a:r>
          </a:p>
          <a:p>
            <a:pPr lvl="0" eaLnBrk="0" hangingPunct="0">
              <a:spcBef>
                <a:spcPct val="20000"/>
              </a:spcBef>
              <a:defRPr/>
            </a:pPr>
            <a:r>
              <a:rPr lang="pt-BR" sz="2400" dirty="0" smtClean="0"/>
              <a:t>(Roque </a:t>
            </a:r>
            <a:r>
              <a:rPr lang="pt-BR" sz="2400" i="1" dirty="0" smtClean="0"/>
              <a:t>apud</a:t>
            </a:r>
            <a:r>
              <a:rPr lang="pt-BR" sz="2400" dirty="0" smtClean="0"/>
              <a:t> Martinelli e </a:t>
            </a:r>
            <a:r>
              <a:rPr lang="pt-BR" sz="2400" dirty="0" err="1" smtClean="0"/>
              <a:t>Guisi</a:t>
            </a:r>
            <a:r>
              <a:rPr lang="pt-BR" sz="2400" dirty="0" smtClean="0"/>
              <a:t> (2006, p. 202)</a:t>
            </a:r>
            <a:endParaRPr kumimoji="0" lang="pt-BR" sz="3200" b="0" i="0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251520" y="4883676"/>
            <a:ext cx="8568952" cy="1938992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2400" dirty="0" smtClean="0"/>
              <a:t>A Arbitragem se assemelha a um processo judicial: contudo, ao invés de ser administrada pelo Estado, a questão </a:t>
            </a:r>
            <a:r>
              <a:rPr lang="pt-BR" sz="2400" dirty="0" err="1" smtClean="0"/>
              <a:t>conflitual</a:t>
            </a:r>
            <a:r>
              <a:rPr lang="pt-BR" sz="2400" dirty="0" smtClean="0"/>
              <a:t> é administrada por uma Câmara de Arbitragem/árbitros, que atua como um Poder Judiciário, como um </a:t>
            </a:r>
            <a:r>
              <a:rPr lang="pt-BR" sz="2400" dirty="0" err="1" smtClean="0"/>
              <a:t>Forum</a:t>
            </a:r>
            <a:r>
              <a:rPr lang="pt-BR" sz="2400" dirty="0" smtClean="0"/>
              <a:t> Privado. </a:t>
            </a:r>
            <a:endParaRPr lang="pt-B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1547664" y="116632"/>
            <a:ext cx="5904656" cy="1152128"/>
          </a:xfrm>
          <a:solidFill>
            <a:schemeClr val="accent5">
              <a:lumMod val="40000"/>
              <a:lumOff val="60000"/>
            </a:schemeClr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4400" b="1" u="sng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+mj-lt"/>
              </a:rPr>
              <a:t>Marco Legal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2400" dirty="0" smtClean="0">
              <a:latin typeface="+mj-lt"/>
            </a:endParaRPr>
          </a:p>
        </p:txBody>
      </p:sp>
      <p:sp>
        <p:nvSpPr>
          <p:cNvPr id="5" name="Subtítulo 3"/>
          <p:cNvSpPr txBox="1">
            <a:spLocks/>
          </p:cNvSpPr>
          <p:nvPr/>
        </p:nvSpPr>
        <p:spPr bwMode="auto">
          <a:xfrm>
            <a:off x="251520" y="1484784"/>
            <a:ext cx="8568952" cy="5158926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lvl="0" eaLnBrk="0" hangingPunct="0">
              <a:spcBef>
                <a:spcPct val="20000"/>
              </a:spcBef>
              <a:defRPr/>
            </a:pPr>
            <a:r>
              <a:rPr lang="pt-BR" sz="2400" dirty="0" smtClean="0"/>
              <a:t>Lei nº 9.307, de 23 de setembro de 1996.</a:t>
            </a:r>
          </a:p>
          <a:p>
            <a:pPr lvl="0" eaLnBrk="0" hangingPunct="0">
              <a:spcBef>
                <a:spcPct val="20000"/>
              </a:spcBef>
              <a:defRPr/>
            </a:pPr>
            <a:r>
              <a:rPr lang="pt-BR" sz="2400" dirty="0" smtClean="0"/>
              <a:t>Art. 1º As pessoas capazes de contratar poderão valer-se da arbitragem para dirimir litígios relativos a direitos patrimoniais disponíveis.</a:t>
            </a:r>
          </a:p>
          <a:p>
            <a:pPr lvl="0" eaLnBrk="0" hangingPunct="0">
              <a:spcBef>
                <a:spcPct val="20000"/>
              </a:spcBef>
              <a:defRPr/>
            </a:pPr>
            <a:endParaRPr lang="pt-BR" sz="2400" dirty="0" smtClean="0"/>
          </a:p>
          <a:p>
            <a:pPr lvl="0" eaLnBrk="0" hangingPunct="0">
              <a:spcBef>
                <a:spcPct val="20000"/>
              </a:spcBef>
              <a:defRPr/>
            </a:pPr>
            <a:r>
              <a:rPr lang="pt-BR" sz="2400" dirty="0" smtClean="0"/>
              <a:t>Art. 2º [...] </a:t>
            </a:r>
          </a:p>
          <a:p>
            <a:pPr lvl="0" eaLnBrk="0" hangingPunct="0">
              <a:spcBef>
                <a:spcPct val="20000"/>
              </a:spcBef>
              <a:defRPr/>
            </a:pPr>
            <a:r>
              <a:rPr lang="pt-BR" sz="2400" dirty="0" smtClean="0"/>
              <a:t>§ 1º Poderão as partes escolher, livremente, as regras de direito que serão aplicadas na arbitragem, desde que não haja violação aos bons costumes e à ordem pública.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1547664" y="116632"/>
            <a:ext cx="5904656" cy="864096"/>
          </a:xfrm>
          <a:solidFill>
            <a:srgbClr val="FFFF99"/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4400" b="1" u="sng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+mj-lt"/>
              </a:rPr>
              <a:t>Arbitragem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2400" dirty="0" smtClean="0">
              <a:latin typeface="+mj-lt"/>
            </a:endParaRPr>
          </a:p>
        </p:txBody>
      </p:sp>
      <p:sp>
        <p:nvSpPr>
          <p:cNvPr id="5" name="Subtítulo 3"/>
          <p:cNvSpPr txBox="1">
            <a:spLocks/>
          </p:cNvSpPr>
          <p:nvPr/>
        </p:nvSpPr>
        <p:spPr bwMode="auto">
          <a:xfrm>
            <a:off x="251520" y="1052736"/>
            <a:ext cx="8568952" cy="5590974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lvl="0" eaLnBrk="0" hangingPunct="0">
              <a:spcBef>
                <a:spcPts val="0"/>
              </a:spcBef>
              <a:defRPr/>
            </a:pPr>
            <a:r>
              <a:rPr lang="pt-BR" sz="2400" b="1" u="sng" dirty="0" smtClean="0"/>
              <a:t>sistema de solução pacífica</a:t>
            </a:r>
            <a:r>
              <a:rPr lang="pt-BR" sz="2400" dirty="0" smtClean="0"/>
              <a:t> – isso porque uma das primeiras divisões da matéria sobre solução de controvérsias é violenta (ex.: guerras) ou pacífica (ex. arbitragem, ou judicial, ou mediação </a:t>
            </a:r>
            <a:r>
              <a:rPr lang="pt-BR" sz="2400" dirty="0" err="1" smtClean="0"/>
              <a:t>etc</a:t>
            </a:r>
            <a:r>
              <a:rPr lang="pt-BR" sz="2400" dirty="0" smtClean="0"/>
              <a:t>)</a:t>
            </a:r>
          </a:p>
          <a:p>
            <a:pPr lvl="0" eaLnBrk="0" hangingPunct="0">
              <a:spcBef>
                <a:spcPts val="0"/>
              </a:spcBef>
              <a:defRPr/>
            </a:pPr>
            <a:endParaRPr lang="pt-BR" sz="2400" dirty="0" smtClean="0"/>
          </a:p>
          <a:p>
            <a:pPr lvl="0" eaLnBrk="0" hangingPunct="0">
              <a:spcBef>
                <a:spcPts val="0"/>
              </a:spcBef>
              <a:defRPr/>
            </a:pPr>
            <a:r>
              <a:rPr lang="pt-BR" sz="2400" b="1" u="sng" dirty="0" smtClean="0"/>
              <a:t>de controvérsias nacionais e internacionais</a:t>
            </a:r>
            <a:r>
              <a:rPr lang="pt-BR" sz="2400" dirty="0" smtClean="0"/>
              <a:t> – em comércio internacional o uso da arbitragem (e da lei aplicável) é muito comum</a:t>
            </a:r>
          </a:p>
          <a:p>
            <a:pPr lvl="0" eaLnBrk="0" hangingPunct="0">
              <a:spcBef>
                <a:spcPts val="0"/>
              </a:spcBef>
              <a:defRPr/>
            </a:pPr>
            <a:endParaRPr lang="pt-BR" sz="2400" dirty="0" smtClean="0"/>
          </a:p>
          <a:p>
            <a:pPr lvl="0" eaLnBrk="0" hangingPunct="0">
              <a:spcBef>
                <a:spcPts val="0"/>
              </a:spcBef>
              <a:defRPr/>
            </a:pPr>
            <a:r>
              <a:rPr lang="pt-BR" sz="2400" b="1" u="sng" dirty="0" smtClean="0"/>
              <a:t>rápida e discreta</a:t>
            </a:r>
            <a:r>
              <a:rPr lang="pt-BR" sz="2400" dirty="0" smtClean="0"/>
              <a:t> – evita a </a:t>
            </a:r>
            <a:r>
              <a:rPr lang="pt-BR" sz="2400" dirty="0" err="1" smtClean="0"/>
              <a:t>publicização</a:t>
            </a:r>
            <a:r>
              <a:rPr lang="pt-BR" sz="2400" dirty="0" smtClean="0"/>
              <a:t> da controvérsia (ex.: divulgação de segredos industriais)</a:t>
            </a:r>
          </a:p>
          <a:p>
            <a:pPr lvl="0" eaLnBrk="0" hangingPunct="0">
              <a:spcBef>
                <a:spcPts val="0"/>
              </a:spcBef>
              <a:defRPr/>
            </a:pPr>
            <a:endParaRPr lang="pt-BR" sz="2400" dirty="0" smtClean="0"/>
          </a:p>
          <a:p>
            <a:pPr lvl="0" eaLnBrk="0" hangingPunct="0">
              <a:spcBef>
                <a:spcPts val="0"/>
              </a:spcBef>
              <a:defRPr/>
            </a:pPr>
            <a:r>
              <a:rPr lang="pt-BR" sz="2400" b="1" u="sng" dirty="0" smtClean="0"/>
              <a:t>quer de direito público quer de direito privado</a:t>
            </a:r>
            <a:r>
              <a:rPr lang="pt-BR" sz="2400" dirty="0" smtClean="0"/>
              <a:t> – </a:t>
            </a:r>
          </a:p>
          <a:p>
            <a:pPr lvl="0" eaLnBrk="0" hangingPunct="0">
              <a:spcBef>
                <a:spcPts val="0"/>
              </a:spcBef>
              <a:defRPr/>
            </a:pPr>
            <a:r>
              <a:rPr lang="pt-BR" sz="2400" dirty="0" smtClean="0"/>
              <a:t>1º - sobre a controvérsia se um ente de direito público poder figurar na controvérsia nós veremos um Acórdão do STJ</a:t>
            </a:r>
          </a:p>
          <a:p>
            <a:pPr lvl="0" eaLnBrk="0" hangingPunct="0">
              <a:spcBef>
                <a:spcPts val="0"/>
              </a:spcBef>
              <a:defRPr/>
            </a:pPr>
            <a:endParaRPr lang="pt-BR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1547664" y="44624"/>
            <a:ext cx="5904656" cy="864096"/>
          </a:xfrm>
          <a:solidFill>
            <a:srgbClr val="FFFF99"/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4400" b="1" u="sng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+mj-lt"/>
              </a:rPr>
              <a:t>Arbitragem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2400" dirty="0" smtClean="0">
              <a:latin typeface="+mj-lt"/>
            </a:endParaRPr>
          </a:p>
        </p:txBody>
      </p:sp>
      <p:sp>
        <p:nvSpPr>
          <p:cNvPr id="5" name="Subtítulo 3"/>
          <p:cNvSpPr txBox="1">
            <a:spLocks/>
          </p:cNvSpPr>
          <p:nvPr/>
        </p:nvSpPr>
        <p:spPr bwMode="auto">
          <a:xfrm>
            <a:off x="251520" y="980728"/>
            <a:ext cx="8568952" cy="5688632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lvl="0" algn="just" eaLnBrk="0" hangingPunct="0">
              <a:spcBef>
                <a:spcPct val="20000"/>
              </a:spcBef>
              <a:defRPr/>
            </a:pPr>
            <a:r>
              <a:rPr lang="pt-BR" sz="2400" dirty="0" smtClean="0"/>
              <a:t>2º - a Lei n. 9.307/96 (Lei da Arbitragem) não poderia, já que lei ordinária, contrariar disposição constitucional que, conforme visto no artigo 5º, inciso XXXV, afirma: “a lei não excluirá da apreciação do Poder Judiciário lesão ou ameaça a direito”.</a:t>
            </a:r>
          </a:p>
          <a:p>
            <a:pPr lvl="0" algn="just" eaLnBrk="0" hangingPunct="0">
              <a:spcBef>
                <a:spcPct val="20000"/>
              </a:spcBef>
              <a:defRPr/>
            </a:pPr>
            <a:r>
              <a:rPr lang="pt-BR" sz="1600" dirty="0" smtClean="0"/>
              <a:t>No julgamento de recurso em processo de homologação de Sentença Estrangeira (SE 5.206) – (</a:t>
            </a:r>
            <a:r>
              <a:rPr lang="pt-BR" sz="1600" i="1" dirty="0" err="1" smtClean="0"/>
              <a:t>leading</a:t>
            </a:r>
            <a:r>
              <a:rPr lang="pt-BR" sz="1600" i="1" dirty="0" smtClean="0"/>
              <a:t>  case</a:t>
            </a:r>
            <a:r>
              <a:rPr lang="pt-BR" sz="1600" dirty="0" smtClean="0"/>
              <a:t>) -, no âmbito do STF, o Ministro Carlos Velloso, em seu voto, salientou que se </a:t>
            </a:r>
            <a:r>
              <a:rPr lang="pt-BR" sz="1600" b="1" u="sng" dirty="0" smtClean="0"/>
              <a:t>trata de direitos patrimoniais </a:t>
            </a:r>
            <a:r>
              <a:rPr lang="pt-BR" sz="1600" dirty="0" smtClean="0"/>
              <a:t>e, portanto, disponíveis. Segundo ele, as partes têm a faculdade de renunciar a seu direito de recorrer à Justiça. "O inciso XXXV representa um direito à ação, e não um dever. Por isso, não podem ser levadas para a arbitragem: questões criminais, de família, tributárias, falência, entre outras.</a:t>
            </a:r>
          </a:p>
          <a:p>
            <a:pPr lvl="0" algn="just" eaLnBrk="0" hangingPunct="0">
              <a:spcBef>
                <a:spcPct val="20000"/>
              </a:spcBef>
              <a:defRPr/>
            </a:pPr>
            <a:r>
              <a:rPr lang="pt-BR" sz="1600" i="1" dirty="0" err="1" smtClean="0"/>
              <a:t>Verbis</a:t>
            </a:r>
            <a:r>
              <a:rPr lang="pt-BR" sz="1600" dirty="0" smtClean="0"/>
              <a:t>: “Isto não significa, contudo, que as pessoas físicas ou jurídicas estão obrigadas a ingressar em juízo toda vez que seus direitos subjetivos são afrontados por outrem, pois o princípio </a:t>
            </a:r>
            <a:r>
              <a:rPr lang="pt-BR" sz="1600" b="1" u="sng" dirty="0" smtClean="0"/>
              <a:t>garante o direito de ação</a:t>
            </a:r>
            <a:r>
              <a:rPr lang="pt-BR" sz="1600" dirty="0" smtClean="0"/>
              <a:t>, não o impõe. O direito de ação, à luz do princípio da autonomia das vontades, representa uma faculdade inerente à própria personalidade’ (Cândido Rangel), não um dever. O que o princípio da </a:t>
            </a:r>
            <a:r>
              <a:rPr lang="pt-BR" sz="1600" dirty="0" err="1" smtClean="0"/>
              <a:t>inafastabilidade</a:t>
            </a:r>
            <a:r>
              <a:rPr lang="pt-BR" sz="1600" dirty="0" smtClean="0"/>
              <a:t> do controle jurisdicional estabelece é que: ‘a lei não excluirá da apreciação do Poder Judiciário lesão ou ameaça a Direito’. Não estabelece que as partes interessadas não excluirão da apreciação judicial suas questões ou conflitos. Não determina que os interessados deverão sempre levar ao Judiciário suas demandas”.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1547664" y="116632"/>
            <a:ext cx="5904656" cy="864096"/>
          </a:xfrm>
          <a:solidFill>
            <a:srgbClr val="FFFF99"/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4400" b="1" u="sng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+mj-lt"/>
              </a:rPr>
              <a:t>Arbitragem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2400" dirty="0" smtClean="0">
              <a:latin typeface="+mj-lt"/>
            </a:endParaRPr>
          </a:p>
        </p:txBody>
      </p:sp>
      <p:sp>
        <p:nvSpPr>
          <p:cNvPr id="5" name="Subtítulo 3"/>
          <p:cNvSpPr txBox="1">
            <a:spLocks/>
          </p:cNvSpPr>
          <p:nvPr/>
        </p:nvSpPr>
        <p:spPr bwMode="auto">
          <a:xfrm>
            <a:off x="251520" y="1052736"/>
            <a:ext cx="8568952" cy="5590974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lvl="0" eaLnBrk="0" hangingPunct="0">
              <a:spcBef>
                <a:spcPct val="20000"/>
              </a:spcBef>
              <a:defRPr/>
            </a:pPr>
            <a:endParaRPr lang="pt-BR" sz="2400" b="1" u="sng" dirty="0" smtClean="0"/>
          </a:p>
          <a:p>
            <a:pPr lvl="0" eaLnBrk="0" hangingPunct="0">
              <a:spcBef>
                <a:spcPct val="20000"/>
              </a:spcBef>
              <a:defRPr/>
            </a:pPr>
            <a:r>
              <a:rPr lang="pt-BR" sz="2400" b="1" u="sng" dirty="0" smtClean="0"/>
              <a:t>julgador não pertencente à jurisdição normal</a:t>
            </a:r>
            <a:r>
              <a:rPr lang="pt-BR" sz="2400" dirty="0" smtClean="0"/>
              <a:t> – ou seja, não pertence ao quadro de juízes integrantes do Poder Judiciário. Trata-se, de qualquer forma, de pessoa especializada no trato das questões jurídicas e também no assunto propriamente dito (vantagem em relação ao juiz)</a:t>
            </a:r>
          </a:p>
          <a:p>
            <a:pPr lvl="0" eaLnBrk="0" hangingPunct="0">
              <a:spcBef>
                <a:spcPct val="20000"/>
              </a:spcBef>
              <a:defRPr/>
            </a:pPr>
            <a:endParaRPr lang="pt-BR" sz="2400" b="1" u="sng" dirty="0" smtClean="0"/>
          </a:p>
          <a:p>
            <a:pPr lvl="0" eaLnBrk="0" hangingPunct="0">
              <a:spcBef>
                <a:spcPct val="20000"/>
              </a:spcBef>
              <a:defRPr/>
            </a:pPr>
            <a:r>
              <a:rPr lang="pt-BR" sz="2400" b="1" u="sng" dirty="0" smtClean="0"/>
              <a:t>escolhido pelas partes conflitantes</a:t>
            </a:r>
            <a:r>
              <a:rPr lang="pt-BR" sz="2400" dirty="0" smtClean="0"/>
              <a:t> – as partes escolhem a opção pela arbitragem, não podendo ser imposto por uma das partes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1547664" y="116632"/>
            <a:ext cx="5904656" cy="792088"/>
          </a:xfrm>
          <a:solidFill>
            <a:schemeClr val="accent5">
              <a:lumMod val="40000"/>
              <a:lumOff val="60000"/>
            </a:schemeClr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4400" b="1" u="sng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+mj-lt"/>
              </a:rPr>
              <a:t>Mediação e conciliação</a:t>
            </a:r>
          </a:p>
        </p:txBody>
      </p:sp>
      <p:sp>
        <p:nvSpPr>
          <p:cNvPr id="5" name="Subtítulo 3"/>
          <p:cNvSpPr txBox="1">
            <a:spLocks/>
          </p:cNvSpPr>
          <p:nvPr/>
        </p:nvSpPr>
        <p:spPr bwMode="auto">
          <a:xfrm>
            <a:off x="251520" y="3861048"/>
            <a:ext cx="8568952" cy="2736304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lvl="0" algn="just" eaLnBrk="0" hangingPunct="0">
              <a:spcBef>
                <a:spcPct val="20000"/>
              </a:spcBef>
              <a:defRPr/>
            </a:pPr>
            <a:r>
              <a:rPr lang="pt-BR" sz="2400" b="1" u="sng" dirty="0" smtClean="0"/>
              <a:t>Conciliação</a:t>
            </a:r>
            <a:r>
              <a:rPr lang="pt-BR" sz="2400" dirty="0" smtClean="0"/>
              <a:t> é um procedimento que objetiva uma relação positiva entre as partes em litígio e a diminuição do impacto do conflito, na qual um </a:t>
            </a:r>
            <a:r>
              <a:rPr lang="pt-BR" sz="2400" b="1" u="sng" dirty="0" smtClean="0"/>
              <a:t>terceiro neutro e imparcial</a:t>
            </a:r>
            <a:r>
              <a:rPr lang="pt-BR" sz="2400" dirty="0" smtClean="0"/>
              <a:t> buscará, em conjunto com as partes, chegar voluntariamente a um acordo, interagindo, sugestionando junto às mesmas. </a:t>
            </a:r>
            <a:r>
              <a:rPr lang="pt-BR" sz="2400" b="1" u="sng" dirty="0" smtClean="0"/>
              <a:t>O conciliador pode sugerir soluções para o litígio (há uma situação ativa do conciliador no processo)</a:t>
            </a:r>
            <a:r>
              <a:rPr lang="pt-BR" sz="2400" dirty="0" smtClean="0"/>
              <a:t>.</a:t>
            </a:r>
          </a:p>
          <a:p>
            <a:pPr lvl="0" eaLnBrk="0" hangingPunct="0">
              <a:spcBef>
                <a:spcPct val="20000"/>
              </a:spcBef>
              <a:defRPr/>
            </a:pPr>
            <a:endParaRPr lang="pt-BR" sz="2400" dirty="0" smtClean="0"/>
          </a:p>
        </p:txBody>
      </p:sp>
      <p:sp>
        <p:nvSpPr>
          <p:cNvPr id="7" name="CaixaDeTexto 6"/>
          <p:cNvSpPr txBox="1"/>
          <p:nvPr/>
        </p:nvSpPr>
        <p:spPr>
          <a:xfrm>
            <a:off x="251520" y="1039376"/>
            <a:ext cx="8568952" cy="2677656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just" eaLnBrk="0" hangingPunct="0">
              <a:spcBef>
                <a:spcPct val="20000"/>
              </a:spcBef>
              <a:defRPr/>
            </a:pPr>
            <a:r>
              <a:rPr lang="pt-BR" sz="2400" b="1" u="sng" dirty="0" smtClean="0"/>
              <a:t>Mediação</a:t>
            </a:r>
            <a:r>
              <a:rPr lang="pt-BR" sz="2400" dirty="0" smtClean="0"/>
              <a:t> é um procedimento voluntário e confidencial em que um </a:t>
            </a:r>
            <a:r>
              <a:rPr lang="pt-BR" sz="2400" b="1" u="sng" dirty="0" smtClean="0"/>
              <a:t>terceiro neutro e imparcial</a:t>
            </a:r>
            <a:r>
              <a:rPr lang="pt-BR" sz="2400" dirty="0" smtClean="0"/>
              <a:t>, ajuda a duas ou mais pessoas em conflito a buscar uma solução que satisfaça aos interesses de todos ou melhore o vínculo entre as partes. Na Mediação, </a:t>
            </a:r>
            <a:r>
              <a:rPr lang="pt-BR" sz="2400" b="1" u="sng" dirty="0" smtClean="0"/>
              <a:t>as partes se mantém autoras de suas próprias soluções</a:t>
            </a:r>
            <a:r>
              <a:rPr lang="pt-BR" sz="2400" dirty="0" smtClean="0"/>
              <a:t>. O mediador </a:t>
            </a:r>
            <a:r>
              <a:rPr lang="pt-BR" sz="2400" b="1" u="sng" dirty="0" smtClean="0"/>
              <a:t>serve de meio</a:t>
            </a:r>
            <a:r>
              <a:rPr lang="pt-BR" sz="2400" dirty="0" smtClean="0"/>
              <a:t> para encontrar uma solução (ele é passivo na busca da solução concreta).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395536" y="188640"/>
            <a:ext cx="7271966" cy="864096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4800" dirty="0" smtClean="0">
                <a:solidFill>
                  <a:srgbClr val="FFFF00"/>
                </a:solidFill>
                <a:latin typeface="Bauhaus 93" pitchFamily="82" charset="0"/>
              </a:rPr>
              <a:t>Resumo das Diferenças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dirty="0" smtClean="0"/>
          </a:p>
        </p:txBody>
      </p:sp>
      <p:sp>
        <p:nvSpPr>
          <p:cNvPr id="5" name="Subtítulo 3"/>
          <p:cNvSpPr txBox="1">
            <a:spLocks/>
          </p:cNvSpPr>
          <p:nvPr/>
        </p:nvSpPr>
        <p:spPr bwMode="auto">
          <a:xfrm>
            <a:off x="395536" y="1196752"/>
            <a:ext cx="8136904" cy="43923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85000" lnSpcReduction="10000"/>
          </a:bodyPr>
          <a:lstStyle/>
          <a:p>
            <a:pPr lvl="0" eaLnBrk="0" hangingPunct="0">
              <a:spcBef>
                <a:spcPct val="20000"/>
              </a:spcBef>
              <a:defRPr/>
            </a:pPr>
            <a:r>
              <a:rPr lang="pt-BR" sz="3200" dirty="0" smtClean="0">
                <a:latin typeface="+mn-lt"/>
              </a:rPr>
              <a:t>Portanto, ficou claro a diferença entre:</a:t>
            </a:r>
          </a:p>
          <a:p>
            <a:pPr lvl="0" eaLnBrk="0" hangingPunct="0">
              <a:spcBef>
                <a:spcPct val="20000"/>
              </a:spcBef>
              <a:buFontTx/>
              <a:buChar char="-"/>
              <a:defRPr/>
            </a:pPr>
            <a:r>
              <a:rPr lang="pt-BR" sz="3200" dirty="0" smtClean="0">
                <a:solidFill>
                  <a:schemeClr val="tx1">
                    <a:tint val="75000"/>
                  </a:schemeClr>
                </a:solidFill>
                <a:latin typeface="+mn-lt"/>
              </a:rPr>
              <a:t> Litigância no </a:t>
            </a:r>
            <a:r>
              <a:rPr kumimoji="0" lang="pt-BR" sz="3200" b="0" i="0" strike="noStrike" kern="1200" cap="none" spc="0" normalizeH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Poder Judiciário (há uma vasta legislação para disciplinar o assunto)</a:t>
            </a:r>
          </a:p>
          <a:p>
            <a:pPr lvl="0" eaLnBrk="0" hangingPunct="0">
              <a:spcBef>
                <a:spcPct val="20000"/>
              </a:spcBef>
              <a:defRPr/>
            </a:pPr>
            <a:r>
              <a:rPr lang="pt-BR" sz="3200" baseline="0" dirty="0" smtClean="0">
                <a:solidFill>
                  <a:schemeClr val="tx1">
                    <a:tint val="75000"/>
                  </a:schemeClr>
                </a:solidFill>
                <a:latin typeface="+mn-lt"/>
              </a:rPr>
              <a:t>- Arbitragem (</a:t>
            </a:r>
            <a:r>
              <a:rPr lang="pt-BR" sz="3200" dirty="0" smtClean="0">
                <a:latin typeface="+mn-lt"/>
              </a:rPr>
              <a:t>Lei nº 9.307, de 23 de setembro de 1996 e as regras de direito aplicáveis escolhidas pelas partes).</a:t>
            </a:r>
            <a:endParaRPr lang="pt-BR" sz="3200" baseline="0" dirty="0" smtClean="0">
              <a:solidFill>
                <a:schemeClr val="tx1">
                  <a:tint val="75000"/>
                </a:schemeClr>
              </a:solidFill>
              <a:latin typeface="+mn-lt"/>
            </a:endParaRPr>
          </a:p>
          <a:p>
            <a:pPr lvl="0" eaLnBrk="0" hangingPunct="0">
              <a:spcBef>
                <a:spcPct val="20000"/>
              </a:spcBef>
              <a:buFontTx/>
              <a:buChar char="-"/>
              <a:defRPr/>
            </a:pPr>
            <a:r>
              <a:rPr kumimoji="0" lang="pt-BR" sz="3200" b="0" i="0" strike="noStrike" kern="1200" cap="none" spc="0" normalizeH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Mediação – um terceiro que </a:t>
            </a:r>
            <a:r>
              <a:rPr kumimoji="0" lang="pt-BR" sz="3200" b="0" i="0" u="sng" strike="noStrike" kern="1200" cap="none" spc="0" normalizeH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facilita</a:t>
            </a:r>
            <a:r>
              <a:rPr kumimoji="0" lang="pt-BR" sz="3200" b="0" i="0" strike="noStrike" kern="1200" cap="none" spc="0" normalizeH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 encontro de uma solução (não há legislação sobre o assunto)</a:t>
            </a:r>
          </a:p>
          <a:p>
            <a:pPr lvl="0" eaLnBrk="0" hangingPunct="0">
              <a:spcBef>
                <a:spcPct val="20000"/>
              </a:spcBef>
              <a:buFontTx/>
              <a:buChar char="-"/>
              <a:defRPr/>
            </a:pPr>
            <a:r>
              <a:rPr lang="pt-BR" sz="3200" dirty="0" smtClean="0">
                <a:solidFill>
                  <a:schemeClr val="tx1">
                    <a:tint val="75000"/>
                  </a:schemeClr>
                </a:solidFill>
                <a:latin typeface="+mn-lt"/>
              </a:rPr>
              <a:t> Conciliação – um terceiro que </a:t>
            </a:r>
            <a:r>
              <a:rPr lang="pt-BR" sz="3200" u="sng" dirty="0" smtClean="0">
                <a:solidFill>
                  <a:schemeClr val="tx1">
                    <a:tint val="75000"/>
                  </a:schemeClr>
                </a:solidFill>
                <a:latin typeface="+mn-lt"/>
              </a:rPr>
              <a:t>propõe uma solução</a:t>
            </a:r>
            <a:r>
              <a:rPr lang="pt-BR" sz="3200" dirty="0" smtClean="0">
                <a:solidFill>
                  <a:schemeClr val="tx1">
                    <a:tint val="75000"/>
                  </a:schemeClr>
                </a:solidFill>
                <a:latin typeface="+mn-lt"/>
              </a:rPr>
              <a:t> às partes (não há legislação sobre o assunto)</a:t>
            </a:r>
            <a:endParaRPr kumimoji="0" lang="pt-BR" sz="3200" b="0" i="0" strike="noStrike" kern="1200" cap="none" spc="0" normalizeH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lvl="0" eaLnBrk="0" hangingPunct="0">
              <a:spcBef>
                <a:spcPct val="20000"/>
              </a:spcBef>
              <a:buFontTx/>
              <a:buChar char="-"/>
              <a:defRPr/>
            </a:pPr>
            <a:endParaRPr kumimoji="0" lang="pt-BR" sz="3200" b="0" i="0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050" name="Picture 2" descr="http://cristianethiel.com.br/blog/wp-content/uploads/2013/01/negotiatio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304" y="5157192"/>
            <a:ext cx="1512168" cy="129191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755576" y="116632"/>
            <a:ext cx="7416824" cy="864096"/>
          </a:xfrm>
          <a:solidFill>
            <a:srgbClr val="FFFF99"/>
          </a:solidFill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3600" b="1" u="sng" dirty="0" smtClean="0">
                <a:solidFill>
                  <a:schemeClr val="bg1"/>
                </a:solidFill>
                <a:latin typeface="+mj-lt"/>
              </a:rPr>
              <a:t>Arbitragem em contratos públicos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2000" b="1" u="sng" dirty="0" smtClean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" name="Subtítulo 3"/>
          <p:cNvSpPr txBox="1">
            <a:spLocks/>
          </p:cNvSpPr>
          <p:nvPr/>
        </p:nvSpPr>
        <p:spPr bwMode="auto">
          <a:xfrm>
            <a:off x="323528" y="1700808"/>
            <a:ext cx="8568952" cy="4968552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just"/>
            <a:r>
              <a:rPr lang="pt-BR" sz="2500" dirty="0" smtClean="0"/>
              <a:t>O posicionamento do STJ no caso Companhia Estadual de Energia Elétrica (CEEE-RS) versus Uruguaiana Empreendimentos Ltda. (AES) foi emblemático, pois o Superior  Tribunal de Justiça (STJ) </a:t>
            </a:r>
            <a:r>
              <a:rPr lang="pt-BR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reconheceu a validade da cláusula compromissória prevista em contrato público firmado entre uma sociedade de economia mista</a:t>
            </a:r>
            <a:r>
              <a:rPr lang="pt-BR" sz="2500" dirty="0" smtClean="0"/>
              <a:t> (a Companhia Estadual de Energia Elétrica do Estado do Rio Grande do Sul – CEEE/RS) </a:t>
            </a:r>
            <a:r>
              <a:rPr lang="pt-BR" sz="2500" u="sng" dirty="0" smtClean="0"/>
              <a:t>e uma empresa privada</a:t>
            </a:r>
            <a:r>
              <a:rPr lang="pt-BR" sz="2500" dirty="0" smtClean="0"/>
              <a:t> (a AES URUGUAIANA EMPREENDIMENTOS LTDA - AES). </a:t>
            </a:r>
          </a:p>
          <a:p>
            <a:r>
              <a:rPr lang="pt-BR" sz="2500" dirty="0" smtClean="0"/>
              <a:t>Vejamos o que aconteceu: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1115616" y="1124744"/>
            <a:ext cx="6602128" cy="461665"/>
          </a:xfrm>
          <a:prstGeom prst="rect">
            <a:avLst/>
          </a:prstGeom>
          <a:solidFill>
            <a:srgbClr val="FF6600"/>
          </a:solidFill>
        </p:spPr>
        <p:txBody>
          <a:bodyPr wrap="none" rtlCol="0">
            <a:spAutoFit/>
          </a:bodyPr>
          <a:lstStyle/>
          <a:p>
            <a:r>
              <a:rPr lang="pt-BR" sz="2400" dirty="0" smtClean="0">
                <a:solidFill>
                  <a:schemeClr val="bg1"/>
                </a:solidFill>
              </a:rPr>
              <a:t>É possível  Arbitragem em contratos públicos?</a:t>
            </a:r>
            <a:endParaRPr lang="pt-BR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395288" y="404813"/>
            <a:ext cx="7472362" cy="5761037"/>
          </a:xfrm>
          <a:solidFill>
            <a:schemeClr val="accent6">
              <a:lumMod val="60000"/>
              <a:lumOff val="40000"/>
            </a:schemeClr>
          </a:solidFill>
        </p:spPr>
        <p:txBody>
          <a:bodyPr rtlCol="0">
            <a:normAutofit/>
          </a:bodyPr>
          <a:lstStyle/>
          <a:p>
            <a:pPr>
              <a:defRPr/>
            </a:pPr>
            <a:r>
              <a:rPr lang="pt-BR" sz="2800" b="1" u="sng" dirty="0">
                <a:solidFill>
                  <a:schemeClr val="bg1"/>
                </a:solidFill>
              </a:rPr>
              <a:t>Alternativa </a:t>
            </a:r>
            <a:r>
              <a:rPr lang="pt-BR" sz="2800" b="1" u="sng" dirty="0" smtClean="0">
                <a:solidFill>
                  <a:schemeClr val="bg1"/>
                </a:solidFill>
              </a:rPr>
              <a:t>melhor</a:t>
            </a:r>
            <a:r>
              <a:rPr lang="pt-BR" sz="2800" b="1" u="sng" dirty="0">
                <a:solidFill>
                  <a:schemeClr val="bg1"/>
                </a:solidFill>
              </a:rPr>
              <a:t>: MAANA</a:t>
            </a:r>
          </a:p>
          <a:p>
            <a:pPr>
              <a:defRPr/>
            </a:pPr>
            <a:r>
              <a:rPr lang="pt-BR" sz="2800" dirty="0">
                <a:solidFill>
                  <a:schemeClr val="bg1"/>
                </a:solidFill>
              </a:rPr>
              <a:t>A MAANA precisa </a:t>
            </a:r>
            <a:r>
              <a:rPr lang="pt-BR" sz="2800" u="sng" dirty="0">
                <a:solidFill>
                  <a:schemeClr val="bg1"/>
                </a:solidFill>
              </a:rPr>
              <a:t>ser suficientemente flexível </a:t>
            </a:r>
            <a:r>
              <a:rPr lang="pt-BR" sz="2800" dirty="0">
                <a:solidFill>
                  <a:schemeClr val="bg1"/>
                </a:solidFill>
              </a:rPr>
              <a:t>para não fechar um acordo que lhe seja desfavorável, mas que permita viabilizar soluções imaginativas.</a:t>
            </a:r>
          </a:p>
          <a:p>
            <a:pPr>
              <a:defRPr/>
            </a:pPr>
            <a:r>
              <a:rPr lang="pt-BR" sz="2800" dirty="0">
                <a:solidFill>
                  <a:schemeClr val="bg1"/>
                </a:solidFill>
              </a:rPr>
              <a:t>A MAANA precisa, todavia, </a:t>
            </a:r>
            <a:r>
              <a:rPr lang="pt-BR" sz="2800" u="sng" dirty="0">
                <a:solidFill>
                  <a:schemeClr val="bg1"/>
                </a:solidFill>
              </a:rPr>
              <a:t>ser programada</a:t>
            </a:r>
            <a:r>
              <a:rPr lang="pt-BR" sz="2800" dirty="0">
                <a:solidFill>
                  <a:schemeClr val="bg1"/>
                </a:solidFill>
              </a:rPr>
              <a:t>, pois se não for suficientemente pensada a negociação ocorrerá às cegas. </a:t>
            </a:r>
            <a:endParaRPr lang="pt-BR" sz="2800" dirty="0" smtClean="0">
              <a:solidFill>
                <a:schemeClr val="bg1"/>
              </a:solidFill>
            </a:endParaRPr>
          </a:p>
          <a:p>
            <a:pPr>
              <a:defRPr/>
            </a:pPr>
            <a:r>
              <a:rPr lang="pt-BR" sz="2800" dirty="0" smtClean="0">
                <a:solidFill>
                  <a:schemeClr val="bg1"/>
                </a:solidFill>
              </a:rPr>
              <a:t>Acaba </a:t>
            </a:r>
            <a:r>
              <a:rPr lang="pt-BR" sz="2800" dirty="0">
                <a:solidFill>
                  <a:schemeClr val="bg1"/>
                </a:solidFill>
              </a:rPr>
              <a:t>ficando por conta da outra parte a MAANA, o que pode acarretar um mal negócio</a:t>
            </a:r>
            <a:r>
              <a:rPr lang="pt-BR" sz="2800" dirty="0" smtClean="0">
                <a:solidFill>
                  <a:schemeClr val="bg1"/>
                </a:solidFill>
              </a:rPr>
              <a:t>.</a:t>
            </a:r>
            <a:endParaRPr lang="pt-BR" sz="2800" dirty="0">
              <a:solidFill>
                <a:schemeClr val="bg1"/>
              </a:solidFill>
            </a:endParaRPr>
          </a:p>
        </p:txBody>
      </p:sp>
      <p:pic>
        <p:nvPicPr>
          <p:cNvPr id="4099" name="Picture 2" descr="D:\Arquivos de programas\Microsoft Office\MEDIA\CAGCAT10\j0234687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00826" y="5072074"/>
            <a:ext cx="2416175" cy="1582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755576" y="116632"/>
            <a:ext cx="7416824" cy="864096"/>
          </a:xfrm>
          <a:solidFill>
            <a:srgbClr val="FFFF99"/>
          </a:solidFill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3600" b="1" u="sng" dirty="0" smtClean="0">
                <a:solidFill>
                  <a:schemeClr val="bg1"/>
                </a:solidFill>
                <a:latin typeface="+mj-lt"/>
              </a:rPr>
              <a:t>Arbitragem em contratos públicos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2000" b="1" u="sng" dirty="0" smtClean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7" name="Subtítulo 3"/>
          <p:cNvSpPr txBox="1">
            <a:spLocks/>
          </p:cNvSpPr>
          <p:nvPr/>
        </p:nvSpPr>
        <p:spPr bwMode="auto">
          <a:xfrm>
            <a:off x="323528" y="1124744"/>
            <a:ext cx="8568952" cy="5544616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pt-BR" sz="2400" dirty="0" smtClean="0"/>
              <a:t>Tratava-se de um contrato de aquisição de “potência e energia elétrica” pelo qual a CEEE comprometia-se a </a:t>
            </a:r>
          </a:p>
          <a:p>
            <a:r>
              <a:rPr lang="pt-BR" sz="2400" dirty="0" smtClean="0"/>
              <a:t>vender referido bem móvel à AES.</a:t>
            </a:r>
          </a:p>
          <a:p>
            <a:r>
              <a:rPr lang="pt-BR" sz="2400" dirty="0" smtClean="0"/>
              <a:t>A Companhia Energética entrou com uma ação cobrando a empresa, que foi aceita pela juíza. </a:t>
            </a:r>
          </a:p>
          <a:p>
            <a:r>
              <a:rPr lang="pt-BR" sz="2400" dirty="0" smtClean="0"/>
              <a:t>A empresa entrou com uma medida denominada Agravo de Instrumento solicitando pela extinção da ação pela existência de “convenção de arbitragem” a afastar o interesse processual da autora. </a:t>
            </a:r>
          </a:p>
          <a:p>
            <a:r>
              <a:rPr lang="pt-BR" sz="2400" dirty="0" smtClean="0"/>
              <a:t>Em síntese, a empresa afirmou: </a:t>
            </a:r>
          </a:p>
          <a:p>
            <a:r>
              <a:rPr lang="pt-BR" sz="2400" dirty="0" smtClean="0"/>
              <a:t>a) a ausência de jurisdição estatal no caso concreto devido à existência da cláusula compromissória; </a:t>
            </a:r>
          </a:p>
          <a:p>
            <a:r>
              <a:rPr lang="pt-BR" sz="2400" dirty="0" smtClean="0"/>
              <a:t>b) a validade da cláusula compromissória porque prevista em edital de licitação e expressa no contrato;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755576" y="116632"/>
            <a:ext cx="7416824" cy="864096"/>
          </a:xfrm>
          <a:solidFill>
            <a:srgbClr val="FFFF99"/>
          </a:solidFill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3600" b="1" u="sng" dirty="0" smtClean="0">
                <a:solidFill>
                  <a:schemeClr val="bg1"/>
                </a:solidFill>
                <a:latin typeface="+mj-lt"/>
              </a:rPr>
              <a:t>Arbitragem em contratos públicos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2000" b="1" u="sng" dirty="0" smtClean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7" name="Subtítulo 3"/>
          <p:cNvSpPr txBox="1">
            <a:spLocks/>
          </p:cNvSpPr>
          <p:nvPr/>
        </p:nvSpPr>
        <p:spPr bwMode="auto">
          <a:xfrm>
            <a:off x="323528" y="1124744"/>
            <a:ext cx="8568952" cy="540060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pt-BR" sz="2400" dirty="0" smtClean="0"/>
              <a:t>c) Ressaltou que a previsão de arbitragem foi de suma </a:t>
            </a:r>
          </a:p>
          <a:p>
            <a:r>
              <a:rPr lang="pt-BR" sz="2400" dirty="0" smtClean="0"/>
              <a:t>importância para a realização da licitação em caráter </a:t>
            </a:r>
          </a:p>
          <a:p>
            <a:r>
              <a:rPr lang="pt-BR" sz="2400" dirty="0" smtClean="0"/>
              <a:t>internacional, razão pela qual não pode agora ser rejeitada;</a:t>
            </a:r>
          </a:p>
          <a:p>
            <a:endParaRPr lang="pt-BR" sz="2400" dirty="0" smtClean="0"/>
          </a:p>
          <a:p>
            <a:r>
              <a:rPr lang="pt-BR" sz="2400" dirty="0" smtClean="0"/>
              <a:t>d) Acrescentou que a Companhia Energética já compareceu perante a Câmara de Comércio Internacional indicando seu árbitro e formulando suas objeções preliminares à continuidade da arbitragem, o que representaria reconhecimento à jurisdição arbitral, implicando perda de condição da ação</a:t>
            </a:r>
          </a:p>
          <a:p>
            <a:r>
              <a:rPr lang="pt-BR" sz="2400" dirty="0" smtClean="0"/>
              <a:t> </a:t>
            </a:r>
          </a:p>
          <a:p>
            <a:endParaRPr lang="pt-BR" sz="2400" dirty="0" smtClean="0"/>
          </a:p>
          <a:p>
            <a:endParaRPr lang="pt-BR" sz="2400" dirty="0" smtClean="0"/>
          </a:p>
          <a:p>
            <a:r>
              <a:rPr lang="pt-BR" sz="2400" dirty="0" smtClean="0"/>
              <a:t> </a:t>
            </a:r>
          </a:p>
          <a:p>
            <a:endParaRPr lang="pt-BR" sz="2400" dirty="0" smtClean="0"/>
          </a:p>
          <a:p>
            <a:pPr lvl="0" eaLnBrk="0" hangingPunct="0">
              <a:spcBef>
                <a:spcPct val="20000"/>
              </a:spcBef>
              <a:defRPr/>
            </a:pPr>
            <a:endParaRPr lang="pt-BR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ítulo 3"/>
          <p:cNvSpPr txBox="1">
            <a:spLocks/>
          </p:cNvSpPr>
          <p:nvPr/>
        </p:nvSpPr>
        <p:spPr bwMode="auto">
          <a:xfrm>
            <a:off x="251520" y="332656"/>
            <a:ext cx="8568952" cy="4810856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pt-BR" sz="2800" dirty="0" smtClean="0"/>
              <a:t>No âmbito do Tribunal de Justiça do Rio Grande do Sul, a Desembargadora entendeu:</a:t>
            </a:r>
          </a:p>
          <a:p>
            <a:pPr algn="just"/>
            <a:r>
              <a:rPr lang="pt-BR" sz="2300" dirty="0" smtClean="0"/>
              <a:t>1º que a Medida Provisória nº 29 de 07.02.2002 (que reestruturou o setor elétrico e autorizou a criação do Mercado Atacadista de Energia Elétrica – MAE) conferiu às partes </a:t>
            </a:r>
            <a:r>
              <a:rPr lang="pt-BR" sz="2300" b="1" u="sng" dirty="0" smtClean="0"/>
              <a:t>mera faculdade</a:t>
            </a:r>
            <a:r>
              <a:rPr lang="pt-BR" sz="2300" dirty="0" smtClean="0"/>
              <a:t> às empresas públicas e sociedades de economia mista, tal como a CEEE, para dirimir controvérsias decorrentes de comercialização de energia mediante processo arbitral.</a:t>
            </a:r>
          </a:p>
          <a:p>
            <a:pPr algn="just"/>
            <a:r>
              <a:rPr lang="pt-BR" sz="2300" dirty="0" smtClean="0"/>
              <a:t>2º nenhuma Lei (no caso Lei nº 9.307/96), Medida Provisória ou contrato poderá sobrepor-se ao disposto no art. 5º da Constituição Federal, que dispõe, </a:t>
            </a:r>
            <a:r>
              <a:rPr lang="pt-BR" sz="2300" i="1" dirty="0" err="1" smtClean="0"/>
              <a:t>verbis</a:t>
            </a:r>
            <a:r>
              <a:rPr lang="pt-BR" sz="2300" dirty="0" smtClean="0"/>
              <a:t>: </a:t>
            </a:r>
          </a:p>
          <a:p>
            <a:r>
              <a:rPr lang="pt-BR" sz="2300" dirty="0" smtClean="0"/>
              <a:t>“XXXV - a lei não excluirá da apreciação do Poder </a:t>
            </a:r>
          </a:p>
          <a:p>
            <a:r>
              <a:rPr lang="pt-BR" sz="2300" dirty="0" smtClean="0"/>
              <a:t>Judiciário lesão ou ameaça a direito”</a:t>
            </a:r>
          </a:p>
          <a:p>
            <a:endParaRPr lang="pt-BR" sz="2400" dirty="0" smtClean="0"/>
          </a:p>
          <a:p>
            <a:endParaRPr lang="pt-BR" sz="2400" dirty="0" smtClean="0"/>
          </a:p>
          <a:p>
            <a:r>
              <a:rPr lang="pt-BR" sz="2400" dirty="0" smtClean="0"/>
              <a:t> </a:t>
            </a:r>
          </a:p>
          <a:p>
            <a:endParaRPr lang="pt-BR" sz="2400" dirty="0" smtClean="0"/>
          </a:p>
          <a:p>
            <a:endParaRPr lang="pt-BR" sz="2400" dirty="0" smtClean="0"/>
          </a:p>
          <a:p>
            <a:r>
              <a:rPr lang="pt-BR" sz="2400" dirty="0" smtClean="0"/>
              <a:t> </a:t>
            </a:r>
          </a:p>
          <a:p>
            <a:endParaRPr lang="pt-BR" sz="2400" dirty="0" smtClean="0"/>
          </a:p>
          <a:p>
            <a:pPr lvl="0" eaLnBrk="0" hangingPunct="0">
              <a:spcBef>
                <a:spcPct val="20000"/>
              </a:spcBef>
              <a:defRPr/>
            </a:pPr>
            <a:endParaRPr lang="pt-BR" sz="2400" dirty="0" smtClean="0"/>
          </a:p>
        </p:txBody>
      </p:sp>
      <p:sp>
        <p:nvSpPr>
          <p:cNvPr id="6" name="Subtítulo 3"/>
          <p:cNvSpPr>
            <a:spLocks noGrp="1"/>
          </p:cNvSpPr>
          <p:nvPr>
            <p:ph type="subTitle" idx="1"/>
          </p:nvPr>
        </p:nvSpPr>
        <p:spPr>
          <a:xfrm>
            <a:off x="285720" y="5274418"/>
            <a:ext cx="8496944" cy="1512168"/>
          </a:xfrm>
          <a:solidFill>
            <a:srgbClr val="FFFF99"/>
          </a:solidFill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800" dirty="0" smtClean="0">
                <a:solidFill>
                  <a:schemeClr val="bg1"/>
                </a:solidFill>
                <a:latin typeface="+mj-lt"/>
              </a:rPr>
              <a:t>Portanto, o TJRS negou o recurso e entendeu que a ação judicial deveria ser mantida e</a:t>
            </a:r>
            <a:r>
              <a:rPr lang="pt-BR" sz="2800" smtClean="0">
                <a:solidFill>
                  <a:schemeClr val="bg1"/>
                </a:solidFill>
                <a:latin typeface="+mj-lt"/>
              </a:rPr>
              <a:t>, portanto, </a:t>
            </a:r>
            <a:r>
              <a:rPr lang="pt-BR" sz="2800" dirty="0" smtClean="0">
                <a:solidFill>
                  <a:schemeClr val="bg1"/>
                </a:solidFill>
                <a:latin typeface="+mj-lt"/>
              </a:rPr>
              <a:t>continuar a discussão perante o Poder Judiciário.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2400" b="1" u="sng" dirty="0" smtClean="0">
              <a:solidFill>
                <a:schemeClr val="bg1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3"/>
          <p:cNvSpPr>
            <a:spLocks noGrp="1"/>
          </p:cNvSpPr>
          <p:nvPr>
            <p:ph type="subTitle" idx="1"/>
          </p:nvPr>
        </p:nvSpPr>
        <p:spPr>
          <a:xfrm>
            <a:off x="323528" y="692696"/>
            <a:ext cx="8496944" cy="5832648"/>
          </a:xfrm>
          <a:solidFill>
            <a:srgbClr val="FFFF99"/>
          </a:solidFill>
        </p:spPr>
        <p:txBody>
          <a:bodyPr rtlCol="0">
            <a:noAutofit/>
          </a:bodyPr>
          <a:lstStyle/>
          <a:p>
            <a:pPr algn="l">
              <a:spcBef>
                <a:spcPts val="0"/>
              </a:spcBef>
            </a:pPr>
            <a:r>
              <a:rPr lang="pt-BR" sz="2800" dirty="0" smtClean="0">
                <a:solidFill>
                  <a:schemeClr val="bg1"/>
                </a:solidFill>
              </a:rPr>
              <a:t>A Desembargadora relatora no seu voto, confirmou a decisão de primeiro grau que já tinha afirmado:</a:t>
            </a:r>
          </a:p>
          <a:p>
            <a:pPr algn="l">
              <a:spcBef>
                <a:spcPts val="0"/>
              </a:spcBef>
            </a:pPr>
            <a:endParaRPr lang="pt-BR" sz="2800" dirty="0" smtClean="0">
              <a:solidFill>
                <a:schemeClr val="bg1"/>
              </a:solidFill>
            </a:endParaRPr>
          </a:p>
          <a:p>
            <a:pPr algn="just">
              <a:spcBef>
                <a:spcPts val="0"/>
              </a:spcBef>
            </a:pPr>
            <a:r>
              <a:rPr lang="pt-BR" sz="2800" i="1" dirty="0" smtClean="0">
                <a:solidFill>
                  <a:schemeClr val="bg1"/>
                </a:solidFill>
              </a:rPr>
              <a:t>“A CEEE é empresa prestadora de serviço público essencial, consistente na produção e distribuição de energia elétrica, sociedade de economia mista do Estado do Rio Grande do Sul. Como tal, não pode, sem a competente autorização do legislativo estadual, abrir mão do devido processo legal para dirimir eventuais conflitos concernentes ao serviço público por ela prestado” </a:t>
            </a:r>
            <a:endParaRPr lang="pt-BR" sz="2800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755576" y="116632"/>
            <a:ext cx="7416824" cy="864096"/>
          </a:xfrm>
          <a:solidFill>
            <a:srgbClr val="FFFF99"/>
          </a:solidFill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3600" b="1" u="sng" dirty="0" smtClean="0">
                <a:solidFill>
                  <a:schemeClr val="bg1"/>
                </a:solidFill>
                <a:latin typeface="+mj-lt"/>
              </a:rPr>
              <a:t>Posicionamento do STJ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2000" b="1" u="sng" dirty="0" smtClean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7" name="Subtítulo 3"/>
          <p:cNvSpPr txBox="1">
            <a:spLocks/>
          </p:cNvSpPr>
          <p:nvPr/>
        </p:nvSpPr>
        <p:spPr bwMode="auto">
          <a:xfrm>
            <a:off x="323528" y="1124744"/>
            <a:ext cx="8568952" cy="540060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just"/>
            <a:r>
              <a:rPr lang="pt-BR" sz="2400" dirty="0" smtClean="0"/>
              <a:t>Nos dizeres do STJ, quando uma sociedade de economia mista atua “sob o regime de direito privado e celebrando contratos situados nesta seara jurídica (disse o relator do Recurso), não parece haver dúvida quanto à validade da cláusula compromissória por ela convencionada.” </a:t>
            </a:r>
          </a:p>
          <a:p>
            <a:pPr algn="just"/>
            <a:r>
              <a:rPr lang="pt-BR" sz="2400" dirty="0" smtClean="0"/>
              <a:t>O STJ acabou adotando a distinção de Eros Grau entre atividade econômica em sentido amplo e em sentido estrito. </a:t>
            </a:r>
          </a:p>
          <a:p>
            <a:pPr algn="just"/>
            <a:r>
              <a:rPr lang="pt-BR" sz="2400" dirty="0" smtClean="0"/>
              <a:t>A atividade econômica em sentido amplo abarca a prestação de serviços públicos, nos quais há um interesse social em jogo porque do serviço depende a coesão social – e por isso, o Estado atua em seu espaço natural, sendo a lógica a do Direito Público (aqui submetido ao Poder Judiciário)</a:t>
            </a:r>
          </a:p>
          <a:p>
            <a:pPr algn="just"/>
            <a:r>
              <a:rPr lang="pt-BR" sz="2400" dirty="0" smtClean="0"/>
              <a:t>Já na atividade econômica em sentido estrito, que ocorre quando o Estado define intervir no mercado (o que se dá apenas em caráter excepcional, quando </a:t>
            </a:r>
            <a:r>
              <a:rPr lang="pt-BR" sz="2400" smtClean="0"/>
              <a:t>presentes interesse </a:t>
            </a:r>
            <a:r>
              <a:rPr lang="pt-BR" sz="2400" dirty="0" smtClean="0"/>
              <a:t>coletivo ou segurança </a:t>
            </a:r>
          </a:p>
          <a:p>
            <a:pPr algn="just"/>
            <a:r>
              <a:rPr lang="pt-BR" sz="2400" dirty="0" smtClean="0"/>
              <a:t>nacional, conforme os ditames do art. 173 da </a:t>
            </a:r>
            <a:r>
              <a:rPr lang="pt-BR" sz="2400" dirty="0" err="1" smtClean="0"/>
              <a:t>Consti</a:t>
            </a:r>
            <a:endParaRPr lang="pt-BR" sz="2400" dirty="0" smtClean="0"/>
          </a:p>
          <a:p>
            <a:pPr algn="just"/>
            <a:r>
              <a:rPr lang="pt-BR" sz="2400" dirty="0" err="1" smtClean="0"/>
              <a:t>tuição</a:t>
            </a:r>
            <a:r>
              <a:rPr lang="pt-BR" sz="2400" dirty="0" smtClean="0"/>
              <a:t> Federal), a lógica é típica </a:t>
            </a:r>
          </a:p>
          <a:p>
            <a:pPr algn="just"/>
            <a:r>
              <a:rPr lang="pt-BR" sz="2400" dirty="0" smtClean="0"/>
              <a:t>de mercado e, portanto, do Direito Privado</a:t>
            </a:r>
          </a:p>
          <a:p>
            <a:pPr algn="just"/>
            <a:endParaRPr lang="pt-B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755576" y="116632"/>
            <a:ext cx="7416824" cy="864096"/>
          </a:xfrm>
          <a:solidFill>
            <a:srgbClr val="FFFF99"/>
          </a:solidFill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3600" b="1" u="sng" dirty="0" smtClean="0">
                <a:solidFill>
                  <a:schemeClr val="bg1"/>
                </a:solidFill>
                <a:latin typeface="+mj-lt"/>
              </a:rPr>
              <a:t>Posicionamento do STJ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2000" b="1" u="sng" dirty="0" smtClean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7" name="Subtítulo 3"/>
          <p:cNvSpPr txBox="1">
            <a:spLocks/>
          </p:cNvSpPr>
          <p:nvPr/>
        </p:nvSpPr>
        <p:spPr bwMode="auto">
          <a:xfrm>
            <a:off x="323528" y="1124744"/>
            <a:ext cx="8568952" cy="540060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just"/>
            <a:r>
              <a:rPr lang="pt-BR" sz="2500" dirty="0" smtClean="0"/>
              <a:t>Já na atividade econômica em sentido estrito, que ocorre quando o Estado define intervir no mercado (o que se dá apenas em caráter excepcional, quando presentes interesse coletivo ou segurança nacional, conforme os ditames do art. 173 da Constituição Federal), a lógica é típica de mercado e, portanto, do Direito Privado (admitida a Arbitragem).</a:t>
            </a:r>
          </a:p>
          <a:p>
            <a:endParaRPr lang="pt-BR" sz="2500" dirty="0" smtClean="0"/>
          </a:p>
          <a:p>
            <a:r>
              <a:rPr lang="pt-BR" sz="2500" dirty="0" smtClean="0"/>
              <a:t>Conclui corretamente o STJ que “na espécie dos autos, já de se destacar o caráter comercial do objeto submetido à </a:t>
            </a:r>
          </a:p>
          <a:p>
            <a:r>
              <a:rPr lang="pt-BR" sz="2500" dirty="0" smtClean="0"/>
              <a:t>arbitragem.” Portanto, admitida a Arbitragem.</a:t>
            </a:r>
          </a:p>
          <a:p>
            <a:pPr algn="just"/>
            <a:endParaRPr lang="pt-BR" sz="2500" dirty="0" smtClean="0"/>
          </a:p>
          <a:p>
            <a:pPr algn="just"/>
            <a:endParaRPr lang="pt-BR" sz="2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755576" y="116632"/>
            <a:ext cx="7416824" cy="864096"/>
          </a:xfrm>
          <a:solidFill>
            <a:schemeClr val="accent5">
              <a:lumMod val="40000"/>
              <a:lumOff val="60000"/>
            </a:schemeClr>
          </a:solidFill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3600" b="1" u="sng" dirty="0" smtClean="0">
                <a:solidFill>
                  <a:schemeClr val="bg1"/>
                </a:solidFill>
                <a:latin typeface="+mj-lt"/>
              </a:rPr>
              <a:t>Em síntese....</a:t>
            </a:r>
            <a:endParaRPr lang="pt-BR" sz="2000" b="1" u="sng" dirty="0" smtClean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7" name="Subtítulo 3"/>
          <p:cNvSpPr txBox="1">
            <a:spLocks/>
          </p:cNvSpPr>
          <p:nvPr/>
        </p:nvSpPr>
        <p:spPr bwMode="auto">
          <a:xfrm>
            <a:off x="323528" y="1124744"/>
            <a:ext cx="8568952" cy="5400600"/>
          </a:xfrm>
          <a:prstGeom prst="rect">
            <a:avLst/>
          </a:prstGeom>
          <a:solidFill>
            <a:srgbClr val="2174AD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pt-BR" sz="2400" dirty="0" smtClean="0">
                <a:solidFill>
                  <a:srgbClr val="FFFF00"/>
                </a:solidFill>
              </a:rPr>
              <a:t>Nós vimos:</a:t>
            </a:r>
          </a:p>
          <a:p>
            <a:pPr>
              <a:buFontTx/>
              <a:buChar char="-"/>
            </a:pPr>
            <a:r>
              <a:rPr lang="pt-BR" sz="2400" dirty="0" smtClean="0">
                <a:solidFill>
                  <a:srgbClr val="FFFF00"/>
                </a:solidFill>
              </a:rPr>
              <a:t> a importância da negociação</a:t>
            </a:r>
          </a:p>
          <a:p>
            <a:pPr>
              <a:buFontTx/>
              <a:buChar char="-"/>
            </a:pPr>
            <a:r>
              <a:rPr lang="pt-BR" sz="2400" dirty="0" smtClean="0">
                <a:solidFill>
                  <a:srgbClr val="FFFF00"/>
                </a:solidFill>
              </a:rPr>
              <a:t> tipos existentes, com destaque para o </a:t>
            </a:r>
            <a:r>
              <a:rPr lang="pt-BR" sz="2400" b="1" dirty="0" smtClean="0">
                <a:solidFill>
                  <a:srgbClr val="FFFF00"/>
                </a:solidFill>
              </a:rPr>
              <a:t>Modelo de Negociação da Harvard Law </a:t>
            </a:r>
            <a:r>
              <a:rPr lang="pt-BR" sz="2400" b="1" dirty="0" err="1" smtClean="0">
                <a:solidFill>
                  <a:srgbClr val="FFFF00"/>
                </a:solidFill>
              </a:rPr>
              <a:t>School</a:t>
            </a:r>
            <a:endParaRPr lang="pt-BR" sz="2400" b="1" dirty="0" smtClean="0">
              <a:solidFill>
                <a:srgbClr val="FFFF00"/>
              </a:solidFill>
            </a:endParaRPr>
          </a:p>
          <a:p>
            <a:pPr>
              <a:buFontTx/>
              <a:buChar char="-"/>
            </a:pPr>
            <a:r>
              <a:rPr lang="pt-BR" sz="2400" dirty="0" smtClean="0">
                <a:solidFill>
                  <a:srgbClr val="FFFF00"/>
                </a:solidFill>
              </a:rPr>
              <a:t> algumas especificidades da Negociação na Administração Pública</a:t>
            </a:r>
          </a:p>
          <a:p>
            <a:pPr>
              <a:buFontTx/>
              <a:buChar char="-"/>
            </a:pPr>
            <a:r>
              <a:rPr lang="pt-BR" sz="2400" dirty="0" smtClean="0">
                <a:solidFill>
                  <a:srgbClr val="FFFF00"/>
                </a:solidFill>
              </a:rPr>
              <a:t> Aspectos sobre mediação e conciliação</a:t>
            </a:r>
          </a:p>
          <a:p>
            <a:pPr>
              <a:buFontTx/>
              <a:buChar char="-"/>
            </a:pPr>
            <a:r>
              <a:rPr lang="pt-BR" sz="2400" dirty="0" smtClean="0">
                <a:solidFill>
                  <a:srgbClr val="FFFF00"/>
                </a:solidFill>
              </a:rPr>
              <a:t> o que é Arbitragem e sua possibilidade em contratos públicos</a:t>
            </a:r>
          </a:p>
          <a:p>
            <a:endParaRPr lang="pt-BR" sz="2400" dirty="0" smtClean="0">
              <a:solidFill>
                <a:srgbClr val="FFFF00"/>
              </a:solidFill>
            </a:endParaRPr>
          </a:p>
          <a:p>
            <a:r>
              <a:rPr lang="pt-BR" sz="2400" dirty="0" smtClean="0">
                <a:solidFill>
                  <a:srgbClr val="FFFF00"/>
                </a:solidFill>
              </a:rPr>
              <a:t>Para encerrar, uma frase da obra ‘Surfando na </a:t>
            </a:r>
            <a:r>
              <a:rPr lang="pt-BR" sz="2400" dirty="0" err="1" smtClean="0">
                <a:solidFill>
                  <a:srgbClr val="FFFF00"/>
                </a:solidFill>
              </a:rPr>
              <a:t>Poroca</a:t>
            </a:r>
            <a:r>
              <a:rPr lang="pt-BR" sz="2400" dirty="0" smtClean="0">
                <a:solidFill>
                  <a:srgbClr val="FFFF00"/>
                </a:solidFill>
              </a:rPr>
              <a:t>: o ofício do mediador’ (p. 29), de Luis Alberto </a:t>
            </a:r>
            <a:r>
              <a:rPr lang="pt-BR" sz="2400" dirty="0" err="1" smtClean="0">
                <a:solidFill>
                  <a:srgbClr val="FFFF00"/>
                </a:solidFill>
              </a:rPr>
              <a:t>Warat</a:t>
            </a:r>
            <a:r>
              <a:rPr lang="pt-BR" sz="2400" dirty="0" smtClean="0">
                <a:solidFill>
                  <a:srgbClr val="FFFF00"/>
                </a:solidFill>
              </a:rPr>
              <a:t>:</a:t>
            </a:r>
          </a:p>
          <a:p>
            <a:endParaRPr lang="pt-BR" sz="2400" dirty="0" smtClean="0">
              <a:solidFill>
                <a:srgbClr val="FFFF00"/>
              </a:solidFill>
            </a:endParaRPr>
          </a:p>
          <a:p>
            <a:pPr>
              <a:buFontTx/>
              <a:buChar char="-"/>
            </a:pPr>
            <a:endParaRPr lang="pt-BR" sz="2400" dirty="0" smtClean="0"/>
          </a:p>
          <a:p>
            <a:endParaRPr lang="pt-BR" sz="2400" dirty="0" smtClean="0"/>
          </a:p>
          <a:p>
            <a:endParaRPr lang="pt-BR" sz="2400" dirty="0" smtClean="0"/>
          </a:p>
          <a:p>
            <a:r>
              <a:rPr lang="pt-BR" sz="2400" dirty="0" smtClean="0"/>
              <a:t> </a:t>
            </a:r>
          </a:p>
          <a:p>
            <a:endParaRPr lang="pt-BR" sz="2400" dirty="0" smtClean="0"/>
          </a:p>
          <a:p>
            <a:endParaRPr lang="pt-BR" sz="2400" dirty="0" smtClean="0"/>
          </a:p>
          <a:p>
            <a:r>
              <a:rPr lang="pt-BR" sz="2400" dirty="0" smtClean="0"/>
              <a:t> </a:t>
            </a:r>
          </a:p>
          <a:p>
            <a:endParaRPr lang="pt-BR" sz="2400" dirty="0" smtClean="0"/>
          </a:p>
          <a:p>
            <a:pPr lvl="0" eaLnBrk="0" hangingPunct="0">
              <a:spcBef>
                <a:spcPct val="20000"/>
              </a:spcBef>
              <a:defRPr/>
            </a:pPr>
            <a:endParaRPr lang="pt-BR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755576" y="4365104"/>
            <a:ext cx="7416824" cy="864096"/>
          </a:xfrm>
          <a:gradFill flip="none" rotWithShape="1">
            <a:gsLst>
              <a:gs pos="0">
                <a:srgbClr val="2174AD">
                  <a:tint val="66000"/>
                  <a:satMod val="160000"/>
                </a:srgbClr>
              </a:gs>
              <a:gs pos="50000">
                <a:srgbClr val="2174AD">
                  <a:tint val="44500"/>
                  <a:satMod val="160000"/>
                </a:srgbClr>
              </a:gs>
              <a:gs pos="100000">
                <a:srgbClr val="2174AD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3600" b="1" u="sng" dirty="0" smtClean="0">
                <a:solidFill>
                  <a:schemeClr val="bg1"/>
                </a:solidFill>
                <a:latin typeface="+mj-lt"/>
              </a:rPr>
              <a:t>Boas Negociações !!!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2000" b="1" u="sng" dirty="0" smtClean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7" name="Subtítulo 3"/>
          <p:cNvSpPr txBox="1">
            <a:spLocks/>
          </p:cNvSpPr>
          <p:nvPr/>
        </p:nvSpPr>
        <p:spPr bwMode="auto">
          <a:xfrm>
            <a:off x="251520" y="260648"/>
            <a:ext cx="8568952" cy="3672408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2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2">
                  <a:lumMod val="60000"/>
                  <a:lumOff val="40000"/>
                  <a:shade val="100000"/>
                  <a:satMod val="115000"/>
                </a:schemeClr>
              </a:gs>
            </a:gsLst>
            <a:lin ang="0" scaled="1"/>
            <a:tileRect/>
          </a:gradFill>
          <a:ln w="28575">
            <a:solidFill>
              <a:schemeClr val="bg1">
                <a:lumMod val="95000"/>
                <a:lumOff val="5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just"/>
            <a:r>
              <a:rPr lang="pt-BR" sz="2400" b="1" dirty="0" smtClean="0">
                <a:solidFill>
                  <a:schemeClr val="bg2">
                    <a:lumMod val="75000"/>
                  </a:schemeClr>
                </a:solidFill>
              </a:rPr>
              <a:t> </a:t>
            </a:r>
          </a:p>
          <a:p>
            <a:pPr algn="just"/>
            <a:r>
              <a:rPr lang="pt-BR" sz="2400" b="1" dirty="0" smtClean="0">
                <a:solidFill>
                  <a:schemeClr val="bg2">
                    <a:lumMod val="75000"/>
                  </a:schemeClr>
                </a:solidFill>
              </a:rPr>
              <a:t>“Os conflitos reais, profundos, vitais, encontram-se no coração, no interior das pessoas. Por isso é preciso procurar acordos interiorizados. É por isso que a mediação precisa escolher outro tipo de linguagem. Ela precisa da linguagem poética, da linguagem dos afetos, que insinue a verdade e não a aponte diretamente; simplesmente sussurre e não grite.” </a:t>
            </a:r>
            <a:r>
              <a:rPr lang="pt-BR" sz="2400" i="1" dirty="0" smtClean="0">
                <a:solidFill>
                  <a:schemeClr val="bg2">
                    <a:lumMod val="75000"/>
                  </a:schemeClr>
                </a:solidFill>
              </a:rPr>
              <a:t>(Luis Alberto </a:t>
            </a:r>
            <a:r>
              <a:rPr lang="pt-BR" sz="2400" i="1" dirty="0" err="1" smtClean="0">
                <a:solidFill>
                  <a:schemeClr val="bg2">
                    <a:lumMod val="75000"/>
                  </a:schemeClr>
                </a:solidFill>
              </a:rPr>
              <a:t>Warat</a:t>
            </a:r>
            <a:r>
              <a:rPr lang="pt-BR" sz="2400" i="1" dirty="0" smtClean="0">
                <a:solidFill>
                  <a:schemeClr val="bg2">
                    <a:lumMod val="75000"/>
                  </a:schemeClr>
                </a:solidFill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827088" y="476250"/>
            <a:ext cx="6400800" cy="5491163"/>
          </a:xfrm>
          <a:solidFill>
            <a:schemeClr val="accent6">
              <a:lumMod val="60000"/>
              <a:lumOff val="40000"/>
            </a:schemeClr>
          </a:solidFill>
        </p:spPr>
        <p:txBody>
          <a:bodyPr rtlCol="0">
            <a:normAutofit lnSpcReduction="10000"/>
          </a:bodyPr>
          <a:lstStyle/>
          <a:p>
            <a:pPr>
              <a:defRPr/>
            </a:pPr>
            <a:r>
              <a:rPr lang="pt-BR" dirty="0" smtClean="0">
                <a:solidFill>
                  <a:schemeClr val="bg1"/>
                </a:solidFill>
              </a:rPr>
              <a:t>Faça </a:t>
            </a:r>
            <a:r>
              <a:rPr lang="pt-BR" dirty="0">
                <a:solidFill>
                  <a:schemeClr val="bg1"/>
                </a:solidFill>
              </a:rPr>
              <a:t>um </a:t>
            </a:r>
            <a:r>
              <a:rPr lang="pt-BR" dirty="0" smtClean="0">
                <a:solidFill>
                  <a:schemeClr val="bg1"/>
                </a:solidFill>
              </a:rPr>
              <a:t>‘cordão </a:t>
            </a:r>
            <a:r>
              <a:rPr lang="pt-BR" dirty="0">
                <a:solidFill>
                  <a:schemeClr val="bg1"/>
                </a:solidFill>
              </a:rPr>
              <a:t>de </a:t>
            </a:r>
            <a:r>
              <a:rPr lang="pt-BR" dirty="0" smtClean="0">
                <a:solidFill>
                  <a:schemeClr val="bg1"/>
                </a:solidFill>
              </a:rPr>
              <a:t>isolamento’ </a:t>
            </a:r>
            <a:r>
              <a:rPr lang="pt-BR" dirty="0">
                <a:solidFill>
                  <a:schemeClr val="bg1"/>
                </a:solidFill>
              </a:rPr>
              <a:t>ao redor da MAANA (condições melhores/margem de reserva que a MAANA </a:t>
            </a:r>
            <a:r>
              <a:rPr lang="pt-BR" dirty="0" smtClean="0">
                <a:solidFill>
                  <a:schemeClr val="bg1"/>
                </a:solidFill>
              </a:rPr>
              <a:t>estabelecida) </a:t>
            </a:r>
            <a:r>
              <a:rPr lang="pt-BR" dirty="0">
                <a:solidFill>
                  <a:schemeClr val="bg1"/>
                </a:solidFill>
              </a:rPr>
              <a:t>e veja se consegue fechar nessa zona de </a:t>
            </a:r>
            <a:r>
              <a:rPr lang="pt-BR" dirty="0" smtClean="0">
                <a:solidFill>
                  <a:schemeClr val="bg1"/>
                </a:solidFill>
              </a:rPr>
              <a:t>interesses. </a:t>
            </a:r>
            <a:endParaRPr lang="pt-BR" dirty="0">
              <a:solidFill>
                <a:schemeClr val="bg1"/>
              </a:solidFill>
            </a:endParaRPr>
          </a:p>
          <a:p>
            <a:pPr>
              <a:defRPr/>
            </a:pPr>
            <a:r>
              <a:rPr lang="pt-BR" dirty="0" smtClean="0">
                <a:solidFill>
                  <a:schemeClr val="bg1"/>
                </a:solidFill>
              </a:rPr>
              <a:t>Dessa </a:t>
            </a:r>
            <a:r>
              <a:rPr lang="pt-BR" dirty="0">
                <a:solidFill>
                  <a:schemeClr val="bg1"/>
                </a:solidFill>
              </a:rPr>
              <a:t>forma, ficará mais evidente a aproximação à MAANA e os cuidados que se precisará tomar dali em diante. Por isso, conheça bem a sua </a:t>
            </a:r>
            <a:r>
              <a:rPr lang="pt-BR" dirty="0" smtClean="0">
                <a:solidFill>
                  <a:schemeClr val="bg1"/>
                </a:solidFill>
              </a:rPr>
              <a:t>MAANA.</a:t>
            </a:r>
            <a:endParaRPr lang="pt-BR" dirty="0">
              <a:solidFill>
                <a:schemeClr val="bg1"/>
              </a:solidFill>
            </a:endParaRPr>
          </a:p>
        </p:txBody>
      </p:sp>
      <p:pic>
        <p:nvPicPr>
          <p:cNvPr id="5123" name="Picture 2" descr="D:\Arquivos de programas\Microsoft Office\MEDIA\CAGCAT10\j0234687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81763" y="5229225"/>
            <a:ext cx="2506662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395288" y="333375"/>
            <a:ext cx="7561262" cy="6119813"/>
          </a:xfrm>
        </p:spPr>
        <p:txBody>
          <a:bodyPr rtlCol="0">
            <a:normAutofit fontScale="85000" lnSpcReduction="10000"/>
          </a:bodyPr>
          <a:lstStyle/>
          <a:p>
            <a:pPr>
              <a:defRPr/>
            </a:pPr>
            <a:r>
              <a:rPr lang="pt-BR" b="1" u="sng" dirty="0"/>
              <a:t>Conhecendo bem a sua </a:t>
            </a:r>
            <a:r>
              <a:rPr lang="pt-BR" b="1" u="sng" dirty="0" smtClean="0"/>
              <a:t>MAANA:</a:t>
            </a:r>
            <a:r>
              <a:rPr lang="pt-BR" dirty="0" smtClean="0"/>
              <a:t> </a:t>
            </a:r>
            <a:r>
              <a:rPr lang="pt-BR" dirty="0"/>
              <a:t>é uma das poucas </a:t>
            </a:r>
            <a:r>
              <a:rPr lang="pt-BR" dirty="0" smtClean="0"/>
              <a:t>alternativas existentes </a:t>
            </a:r>
            <a:r>
              <a:rPr lang="pt-BR" dirty="0"/>
              <a:t>para que você extraia o máximo possível da relação desequilibrada – o poder que decorre do dinheiro, da força política, das influências é incontestável, mas nem sempre isso determina de forma exclusiva a negociação em curso. </a:t>
            </a:r>
            <a:endParaRPr lang="pt-BR" dirty="0" smtClean="0"/>
          </a:p>
          <a:p>
            <a:pPr>
              <a:defRPr/>
            </a:pPr>
            <a:r>
              <a:rPr lang="pt-BR" dirty="0" smtClean="0"/>
              <a:t>Naturalmente </a:t>
            </a:r>
            <a:r>
              <a:rPr lang="pt-BR" dirty="0"/>
              <a:t>que, a negociação entre uma empresa grande (com poder de </a:t>
            </a:r>
            <a:r>
              <a:rPr lang="pt-BR" dirty="0" smtClean="0"/>
              <a:t>barganha) e </a:t>
            </a:r>
            <a:r>
              <a:rPr lang="pt-BR" dirty="0"/>
              <a:t>uma empresa pequena favorecem aquela </a:t>
            </a:r>
            <a:r>
              <a:rPr lang="pt-BR" dirty="0" smtClean="0"/>
              <a:t>maior (e assim também podemos pensar na negociação entre partidos/entre esferas do governo/e assim por diante)</a:t>
            </a:r>
            <a:endParaRPr lang="pt-BR" dirty="0"/>
          </a:p>
          <a:p>
            <a:pPr>
              <a:defRPr/>
            </a:pPr>
            <a:r>
              <a:rPr lang="pt-BR" dirty="0" smtClean="0"/>
              <a:t>Contudo</a:t>
            </a:r>
            <a:r>
              <a:rPr lang="pt-BR" dirty="0"/>
              <a:t>, são </a:t>
            </a:r>
            <a:r>
              <a:rPr lang="pt-BR" b="1" u="sng" dirty="0">
                <a:solidFill>
                  <a:srgbClr val="FFC000"/>
                </a:solidFill>
              </a:rPr>
              <a:t>as melhores alternativas que um lado e outro têm que realmente determinam </a:t>
            </a:r>
            <a:r>
              <a:rPr lang="pt-BR" dirty="0"/>
              <a:t>como o negócio será conduzido.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755650" y="836613"/>
            <a:ext cx="7448550" cy="5170487"/>
          </a:xfrm>
        </p:spPr>
        <p:txBody>
          <a:bodyPr rtlCol="0">
            <a:normAutofit lnSpcReduction="10000"/>
          </a:bodyPr>
          <a:lstStyle/>
          <a:p>
            <a:pPr>
              <a:defRPr/>
            </a:pPr>
            <a:r>
              <a:rPr lang="pt-BR" b="1" u="sng" dirty="0"/>
              <a:t>Considere a MAANA da outra parte</a:t>
            </a:r>
            <a:r>
              <a:rPr lang="pt-BR" dirty="0"/>
              <a:t>: às vezes o outro negociador também está sendo demasiadamente otimista. Saiba bem sobre as opções do outro para não se deixar influenciar através de ‘blefes’. Utilize conhecimento, pessoas, tempo, dinheiro e tudo que for possível para conceber a melhor MAANA para você e conhecer melhor a MAANA do outro. Isso eleva o seu ‘mínimo’ na </a:t>
            </a:r>
            <a:r>
              <a:rPr lang="pt-BR" dirty="0" smtClean="0"/>
              <a:t>negociação, frente a outra </a:t>
            </a:r>
            <a:r>
              <a:rPr lang="pt-BR" dirty="0"/>
              <a:t>parte </a:t>
            </a:r>
            <a:r>
              <a:rPr lang="pt-BR" dirty="0" smtClean="0"/>
              <a:t>(mais </a:t>
            </a:r>
            <a:r>
              <a:rPr lang="pt-BR" dirty="0"/>
              <a:t>poderosa que </a:t>
            </a:r>
            <a:r>
              <a:rPr lang="pt-BR" dirty="0" smtClean="0"/>
              <a:t>você).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323850" y="260350"/>
            <a:ext cx="8280400" cy="6264275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pt-BR" sz="3800" b="1" u="sng" dirty="0" smtClean="0"/>
              <a:t>E </a:t>
            </a:r>
            <a:r>
              <a:rPr lang="pt-BR" sz="3800" b="1" u="sng" dirty="0"/>
              <a:t>SE ELES NÃO QUISEREM JOGAR? </a:t>
            </a:r>
            <a:endParaRPr lang="pt-BR" sz="3800" b="1" u="sng" dirty="0" smtClean="0"/>
          </a:p>
          <a:p>
            <a:pPr>
              <a:defRPr/>
            </a:pPr>
            <a:r>
              <a:rPr lang="pt-BR" dirty="0" smtClean="0"/>
              <a:t>O </a:t>
            </a:r>
            <a:r>
              <a:rPr lang="pt-BR" dirty="0"/>
              <a:t>‘ataque’ do outro é identificado por três tipos de manobra</a:t>
            </a:r>
            <a:r>
              <a:rPr lang="pt-BR" dirty="0" smtClean="0"/>
              <a:t>:</a:t>
            </a:r>
          </a:p>
          <a:p>
            <a:pPr>
              <a:defRPr/>
            </a:pPr>
            <a:r>
              <a:rPr lang="pt-BR" dirty="0" smtClean="0"/>
              <a:t>a</a:t>
            </a:r>
            <a:r>
              <a:rPr lang="pt-BR" dirty="0"/>
              <a:t>) declaração firme de uma posição</a:t>
            </a:r>
          </a:p>
          <a:p>
            <a:pPr>
              <a:defRPr/>
            </a:pPr>
            <a:r>
              <a:rPr lang="pt-BR" dirty="0"/>
              <a:t>b) ataque às suas </a:t>
            </a:r>
            <a:r>
              <a:rPr lang="pt-BR" dirty="0" smtClean="0"/>
              <a:t>ideias</a:t>
            </a:r>
            <a:endParaRPr lang="pt-BR" dirty="0"/>
          </a:p>
          <a:p>
            <a:pPr>
              <a:defRPr/>
            </a:pPr>
            <a:r>
              <a:rPr lang="pt-BR" dirty="0"/>
              <a:t>c) ataque à sua </a:t>
            </a:r>
            <a:r>
              <a:rPr lang="pt-BR" dirty="0" smtClean="0"/>
              <a:t>pessoa</a:t>
            </a:r>
            <a:r>
              <a:rPr lang="pt-BR" dirty="0"/>
              <a:t> </a:t>
            </a:r>
          </a:p>
          <a:p>
            <a:pPr>
              <a:defRPr/>
            </a:pPr>
            <a:r>
              <a:rPr lang="pt-BR" dirty="0"/>
              <a:t>Apesar dos seus esforços quanto à busca de princípios, critérios objetivos e justiça, talvez a outra parte não queira ‘jogar’. </a:t>
            </a:r>
            <a:endParaRPr lang="pt-BR" dirty="0" smtClean="0"/>
          </a:p>
          <a:p>
            <a:pPr>
              <a:defRPr/>
            </a:pPr>
            <a:r>
              <a:rPr lang="pt-BR" dirty="0" smtClean="0"/>
              <a:t>Como </a:t>
            </a:r>
            <a:r>
              <a:rPr lang="pt-BR" dirty="0"/>
              <a:t>deslocar as pessoas das ‘posições’ para os méritos?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395288" y="333375"/>
            <a:ext cx="8208962" cy="6119813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pt-BR" dirty="0"/>
              <a:t>Atacar também não é uma boa </a:t>
            </a:r>
            <a:r>
              <a:rPr lang="pt-BR" dirty="0" smtClean="0"/>
              <a:t>ideia</a:t>
            </a:r>
            <a:r>
              <a:rPr lang="pt-BR" dirty="0"/>
              <a:t>, pois se você contra-atacar, entraremos em um jogo de posições.</a:t>
            </a:r>
          </a:p>
          <a:p>
            <a:pPr>
              <a:defRPr/>
            </a:pPr>
            <a:r>
              <a:rPr lang="pt-BR" dirty="0"/>
              <a:t>Portanto, não contra-ataque, não rejeite as declarações de posição do outro. Rompa o ciclo </a:t>
            </a:r>
            <a:r>
              <a:rPr lang="pt-BR" dirty="0" smtClean="0"/>
              <a:t>vicioso </a:t>
            </a:r>
            <a:r>
              <a:rPr lang="pt-BR" u="sng" dirty="0"/>
              <a:t>recusando-se a reagir</a:t>
            </a:r>
            <a:r>
              <a:rPr lang="pt-BR" dirty="0"/>
              <a:t>. Em vez de resistir, sugira a busca de padrões independentes, crie opções de lucro mútuo, explore os interesses de cada parte. Além disso</a:t>
            </a:r>
            <a:r>
              <a:rPr lang="pt-BR" dirty="0" smtClean="0"/>
              <a:t>:</a:t>
            </a:r>
            <a:endParaRPr lang="pt-BR" dirty="0"/>
          </a:p>
        </p:txBody>
      </p:sp>
      <p:pic>
        <p:nvPicPr>
          <p:cNvPr id="9219" name="Picture 2" descr="D:\Arquivos de programas\Microsoft Office\MEDIA\CAGCAT10\j0285410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7763" y="4652963"/>
            <a:ext cx="1866900" cy="177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250825" y="404813"/>
            <a:ext cx="7705725" cy="6119812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pt-BR" dirty="0" smtClean="0"/>
              <a:t>1 </a:t>
            </a:r>
            <a:r>
              <a:rPr lang="pt-BR" dirty="0" err="1"/>
              <a:t>Começe</a:t>
            </a:r>
            <a:r>
              <a:rPr lang="pt-BR" dirty="0"/>
              <a:t> a discutir em termos hipotéticos: “e se fosse possível ...” acalme a si e o outro</a:t>
            </a:r>
          </a:p>
          <a:p>
            <a:pPr>
              <a:defRPr/>
            </a:pPr>
            <a:r>
              <a:rPr lang="pt-BR" dirty="0"/>
              <a:t>2 Aceite as </a:t>
            </a:r>
            <a:r>
              <a:rPr lang="pt-BR" dirty="0" err="1"/>
              <a:t>idéias</a:t>
            </a:r>
            <a:r>
              <a:rPr lang="pt-BR" dirty="0"/>
              <a:t> do outro, mas esclareça o quanto é difícil para você </a:t>
            </a:r>
            <a:r>
              <a:rPr lang="pt-BR" dirty="0" smtClean="0"/>
              <a:t>implementar: </a:t>
            </a:r>
            <a:r>
              <a:rPr lang="pt-BR" dirty="0"/>
              <a:t>“eu concordo que a sua proposta é ótima, mas a minha dificuldade é que ...” (a </a:t>
            </a:r>
            <a:r>
              <a:rPr lang="pt-BR" dirty="0" err="1"/>
              <a:t>idéia</a:t>
            </a:r>
            <a:r>
              <a:rPr lang="pt-BR" dirty="0"/>
              <a:t> do outro não é ruim e você adoraria concordar, </a:t>
            </a:r>
            <a:r>
              <a:rPr lang="pt-BR" dirty="0" smtClean="0"/>
              <a:t>mas, </a:t>
            </a:r>
            <a:r>
              <a:rPr lang="pt-BR" dirty="0"/>
              <a:t>por questões alheias à sua vontade não é possível) </a:t>
            </a:r>
            <a:endParaRPr lang="pt-BR" dirty="0" smtClean="0"/>
          </a:p>
          <a:p>
            <a:pPr>
              <a:defRPr/>
            </a:pPr>
            <a:r>
              <a:rPr lang="pt-BR" dirty="0"/>
              <a:t>3 Peça orientações ao outro “se você estivesse em meu lugar, como faria para ...”</a:t>
            </a:r>
          </a:p>
          <a:p>
            <a:pPr>
              <a:defRPr/>
            </a:pPr>
            <a:endParaRPr lang="pt-BR" dirty="0"/>
          </a:p>
        </p:txBody>
      </p:sp>
      <p:pic>
        <p:nvPicPr>
          <p:cNvPr id="10243" name="Picture 2" descr="D:\Arquivos de programas\Microsoft Office\MEDIA\CAGCAT10\j0299125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0650" y="4508500"/>
            <a:ext cx="1100138" cy="180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Personalizada 1">
      <a:dk1>
        <a:sysClr val="windowText" lastClr="000000"/>
      </a:dk1>
      <a:lt1>
        <a:srgbClr val="F2F2F2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994</TotalTime>
  <Words>3363</Words>
  <Application>Microsoft Office PowerPoint</Application>
  <PresentationFormat>Apresentação na tela (4:3)</PresentationFormat>
  <Paragraphs>185</Paragraphs>
  <Slides>37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37</vt:i4>
      </vt:variant>
    </vt:vector>
  </HeadingPairs>
  <TitlesOfParts>
    <vt:vector size="38" baseType="lpstr">
      <vt:lpstr>Tema do Office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Modelos de negociação</dc:title>
  <dc:creator>CSE</dc:creator>
  <cp:lastModifiedBy>SUPERVISAO</cp:lastModifiedBy>
  <cp:revision>94</cp:revision>
  <dcterms:created xsi:type="dcterms:W3CDTF">2011-09-06T18:24:35Z</dcterms:created>
  <dcterms:modified xsi:type="dcterms:W3CDTF">2014-03-07T19:56:18Z</dcterms:modified>
</cp:coreProperties>
</file>